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Economica"/>
      <p:regular r:id="rId64"/>
      <p:bold r:id="rId65"/>
      <p:italic r:id="rId66"/>
      <p:boldItalic r:id="rId67"/>
    </p:embeddedFont>
    <p:embeddedFont>
      <p:font typeface="Open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boldItalic.fntdata"/><Relationship Id="rId70" Type="http://schemas.openxmlformats.org/officeDocument/2006/relationships/font" Target="fonts/Open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Economica-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Economica-italic.fntdata"/><Relationship Id="rId21" Type="http://schemas.openxmlformats.org/officeDocument/2006/relationships/slide" Target="slides/slide16.xml"/><Relationship Id="rId65" Type="http://schemas.openxmlformats.org/officeDocument/2006/relationships/font" Target="fonts/Economica-bold.fntdata"/><Relationship Id="rId24" Type="http://schemas.openxmlformats.org/officeDocument/2006/relationships/slide" Target="slides/slide19.xml"/><Relationship Id="rId68" Type="http://schemas.openxmlformats.org/officeDocument/2006/relationships/font" Target="fonts/OpenSans-regular.fntdata"/><Relationship Id="rId23" Type="http://schemas.openxmlformats.org/officeDocument/2006/relationships/slide" Target="slides/slide18.xml"/><Relationship Id="rId67" Type="http://schemas.openxmlformats.org/officeDocument/2006/relationships/font" Target="fonts/Economica-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9718d9c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9718d9c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d2268b4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d2268b4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989915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989915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989915e9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989915e9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989915e9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989915e9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989915e9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989915e9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989915e9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989915e9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989915e9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989915e9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989915e9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989915e9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989915e9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989915e9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8040fcbb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8040fcbb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989915e9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989915e9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989915e9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989915e9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989915e9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989915e9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a3fa4a8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a3fa4a8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459b48b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459b48b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ce9a64e7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ce9a64e7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ce9a64e72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ce9a64e72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459b48b7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459b48b7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459b48b7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459b48b7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a087587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a087587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8040fcbb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8040fcbb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a08758708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a0875870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459b48b7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459b48b7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a0875870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a0875870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a0875870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0a0875870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36d123b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a36d123b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a36d123b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a36d123b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4d6c7e5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4d6c7e5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64d6c7e5a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64d6c7e5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4def489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4def489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4def4899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4def489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8a668f98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8a668f98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a36d123bc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a36d123bc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a36d123bc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a36d123bc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64def4899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64def4899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4def4899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4def4899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64def4899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64def4899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64def4899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64def4899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4def4899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4def4899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64def4899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64def4899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64def4899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64def4899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4def4899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4def4899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8a668f98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8a668f98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64def4899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64def4899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64def4899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64def4899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64def4899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64def4899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64def4899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64def4899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64def4899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64def4899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4def4899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64def4899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64def4899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64def4899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64def4899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64def4899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a0875870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0a0875870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8a668f9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8a668f9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8a668f98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8a668f98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8a668f98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8a668f98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989915e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989915e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randomgraphs.blogspot.com/2013/03/does-language-shape-or-distort-thought.html" TargetMode="External"/><Relationship Id="rId4" Type="http://schemas.openxmlformats.org/officeDocument/2006/relationships/hyperlink" Target="http://visual-memory.co.uk/daniel//Documents/short/whorf.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talesofpanchatantra.com/works/book1-the-separation-of-friend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nlp.stanford.edu/fsnlp/" TargetMode="External"/><Relationship Id="rId4" Type="http://schemas.openxmlformats.org/officeDocument/2006/relationships/hyperlink" Target="https://web.stanford.edu/~jurafsky/slp3/" TargetMode="External"/><Relationship Id="rId10" Type="http://schemas.openxmlformats.org/officeDocument/2006/relationships/hyperlink" Target="https://www.youtube.com/playlist?list=PLoROMvodv4rOFZnDyrlW3-nI7tMLtmiJZ" TargetMode="External"/><Relationship Id="rId9" Type="http://schemas.openxmlformats.org/officeDocument/2006/relationships/hyperlink" Target="https://github.com/brianspiering/awesome-dl4nlp" TargetMode="External"/><Relationship Id="rId5" Type="http://schemas.openxmlformats.org/officeDocument/2006/relationships/hyperlink" Target="http://www.nltk.org/book/" TargetMode="External"/><Relationship Id="rId6" Type="http://schemas.openxmlformats.org/officeDocument/2006/relationships/hyperlink" Target="https://github.com/keon/awesome-nlp" TargetMode="External"/><Relationship Id="rId7" Type="http://schemas.openxmlformats.org/officeDocument/2006/relationships/hyperlink" Target="https://github.com/keon/awesome-nlp" TargetMode="External"/><Relationship Id="rId8" Type="http://schemas.openxmlformats.org/officeDocument/2006/relationships/hyperlink" Target="https://github.com/keon/awesome-nlp" TargetMode="External"/></Relationships>
</file>

<file path=ppt/slides/_rels/slide33.xml.rels><?xml version="1.0" encoding="UTF-8" standalone="yes"?><Relationships xmlns="http://schemas.openxmlformats.org/package/2006/relationships"><Relationship Id="rId11" Type="http://schemas.openxmlformats.org/officeDocument/2006/relationships/hyperlink" Target="https://pypi.org/project/indic-nlp-library/" TargetMode="External"/><Relationship Id="rId10" Type="http://schemas.openxmlformats.org/officeDocument/2006/relationships/hyperlink" Target="https://indicnlp.ai4bharat.org/home/" TargetMode="External"/><Relationship Id="rId13" Type="http://schemas.openxmlformats.org/officeDocument/2006/relationships/hyperlink" Target="http://anoopkunchukuttan.github.io/indic_nlp_library/" TargetMode="External"/><Relationship Id="rId12" Type="http://schemas.openxmlformats.org/officeDocument/2006/relationships/hyperlink" Target="https://github.com/goru001/inltk" TargetMode="External"/><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nlp.stanford.edu/" TargetMode="External"/><Relationship Id="rId4" Type="http://schemas.openxmlformats.org/officeDocument/2006/relationships/hyperlink" Target="https://opennlp.apache.org/" TargetMode="External"/><Relationship Id="rId9" Type="http://schemas.openxmlformats.org/officeDocument/2006/relationships/hyperlink" Target="https://www.ritchieng.com/the-incredible-pytorch/" TargetMode="External"/><Relationship Id="rId14" Type="http://schemas.openxmlformats.org/officeDocument/2006/relationships/hyperlink" Target="https://github.com/AI4Bharat/indicnlp_catalog" TargetMode="External"/><Relationship Id="rId5" Type="http://schemas.openxmlformats.org/officeDocument/2006/relationships/hyperlink" Target="https://paperswithcode.com/dataset/penn-treebank" TargetMode="External"/><Relationship Id="rId6" Type="http://schemas.openxmlformats.org/officeDocument/2006/relationships/hyperlink" Target="https://openai.com/" TargetMode="External"/><Relationship Id="rId7" Type="http://schemas.openxmlformats.org/officeDocument/2006/relationships/hyperlink" Target="https://wordnet.princeton.edu/" TargetMode="External"/><Relationship Id="rId8" Type="http://schemas.openxmlformats.org/officeDocument/2006/relationships/hyperlink" Target="https://conceptnet.i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0" Type="http://schemas.openxmlformats.org/officeDocument/2006/relationships/hyperlink" Target="https://www.geeksforgeeks.org/overview-of-roberta-model/" TargetMode="External"/><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openai.com/blog/chatgpt" TargetMode="External"/><Relationship Id="rId4" Type="http://schemas.openxmlformats.org/officeDocument/2006/relationships/hyperlink" Target="https://bard.google.com/?hl=en" TargetMode="External"/><Relationship Id="rId9" Type="http://schemas.openxmlformats.org/officeDocument/2006/relationships/hyperlink" Target="https://github.com/tatsu-lab/stanford_alpaca" TargetMode="External"/><Relationship Id="rId5" Type="http://schemas.openxmlformats.org/officeDocument/2006/relationships/hyperlink" Target="https://ai.meta.com/llama/" TargetMode="External"/><Relationship Id="rId6" Type="http://schemas.openxmlformats.org/officeDocument/2006/relationships/hyperlink" Target="https://falconllm.tii.ae/" TargetMode="External"/><Relationship Id="rId7" Type="http://schemas.openxmlformats.org/officeDocument/2006/relationships/hyperlink" Target="https://www.anthropic.com/product" TargetMode="External"/><Relationship Id="rId8" Type="http://schemas.openxmlformats.org/officeDocument/2006/relationships/hyperlink" Target="https://huggingface.co/bigscience/blo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drive.google.com/file/d/107o4BbPcBp8iXZokTuoff81UpIYMNcah/view" TargetMode="External"/><Relationship Id="rId4" Type="http://schemas.openxmlformats.org/officeDocument/2006/relationships/image" Target="../media/image25.jpg"/><Relationship Id="rId5" Type="http://schemas.openxmlformats.org/officeDocument/2006/relationships/hyperlink" Target="https://blog.research.google/2017/08/transformer-novel-neural-network.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github.com/hwchase17/langchain" TargetMode="External"/></Relationships>
</file>

<file path=ppt/slides/_rels/slide44.xml.rels><?xml version="1.0" encoding="UTF-8" standalone="yes"?><Relationships xmlns="http://schemas.openxmlformats.org/package/2006/relationships"><Relationship Id="rId11" Type="http://schemas.openxmlformats.org/officeDocument/2006/relationships/hyperlink" Target="https://python.langchain.com/en/latest/modules/models/llms/integrations/anthropic_example.html" TargetMode="External"/><Relationship Id="rId10" Type="http://schemas.openxmlformats.org/officeDocument/2006/relationships/hyperlink" Target="https://python.langchain.com/en/latest/modules/models/llms/integrations/ai21.html" TargetMode="External"/><Relationship Id="rId12" Type="http://schemas.openxmlformats.org/officeDocument/2006/relationships/hyperlink" Target="https://aibard.online/bard-api-key/" TargetMode="External"/><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huggingface.co/bigscience/bloom" TargetMode="External"/><Relationship Id="rId4" Type="http://schemas.openxmlformats.org/officeDocument/2006/relationships/hyperlink" Target="https://huggingface.co/docs/transformers/main/en/model_doc/llama" TargetMode="External"/><Relationship Id="rId9" Type="http://schemas.openxmlformats.org/officeDocument/2006/relationships/hyperlink" Target="https://python.langchain.com/en/latest/modules/models/llms/integrations/cohere.html" TargetMode="External"/><Relationship Id="rId5" Type="http://schemas.openxmlformats.org/officeDocument/2006/relationships/hyperlink" Target="https://huggingface.co/google/flan-t5-xl" TargetMode="External"/><Relationship Id="rId6" Type="http://schemas.openxmlformats.org/officeDocument/2006/relationships/hyperlink" Target="https://huggingface.co/EleutherAI/gpt-j-6b" TargetMode="External"/><Relationship Id="rId7" Type="http://schemas.openxmlformats.org/officeDocument/2006/relationships/hyperlink" Target="https://huggingface.co/" TargetMode="External"/><Relationship Id="rId8" Type="http://schemas.openxmlformats.org/officeDocument/2006/relationships/hyperlink" Target="https://python.langchain.com/en/latest/modules/models/llms/integrations/openai.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www.pinecone.io/" TargetMode="External"/><Relationship Id="rId4" Type="http://schemas.openxmlformats.org/officeDocument/2006/relationships/hyperlink" Target="https://weaviate.io/" TargetMode="External"/><Relationship Id="rId5" Type="http://schemas.openxmlformats.org/officeDocument/2006/relationships/hyperlink" Target="https://milvus.io/" TargetMode="External"/><Relationship Id="rId6" Type="http://schemas.openxmlformats.org/officeDocument/2006/relationships/hyperlink" Target="https://engineering.fb.com/2017/03/29/data-infrastructure/faiss-a-library-for-efficient-similarity-search/" TargetMode="External"/><Relationship Id="rId7" Type="http://schemas.openxmlformats.org/officeDocument/2006/relationships/hyperlink" Target="https://engineering.fb.com/2017/03/29/data-infrastructure/faiss-a-library-for-efficient-similarity-search/" TargetMode="External"/><Relationship Id="rId8"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4.png"/><Relationship Id="rId4" Type="http://schemas.openxmlformats.org/officeDocument/2006/relationships/hyperlink" Target="https://miro.medium.com/v2/resize:fit:720/format:webp/1*m-B8T61sERyREFwx56y3EQ.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3.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5.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9.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commons.wikimedia.org/w/index.php?curid=77728681" TargetMode="External"/><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Natural Language Processing: Mandate - 1</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Linguistics Fundamentals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 and Thought</a:t>
            </a:r>
            <a:endParaRPr/>
          </a:p>
        </p:txBody>
      </p:sp>
      <p:sp>
        <p:nvSpPr>
          <p:cNvPr id="135" name="Google Shape;135;p22"/>
          <p:cNvSpPr txBox="1"/>
          <p:nvPr>
            <p:ph idx="1" type="body"/>
          </p:nvPr>
        </p:nvSpPr>
        <p:spPr>
          <a:xfrm>
            <a:off x="311700" y="1225225"/>
            <a:ext cx="3999900" cy="3354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GB"/>
              <a:t>The interplay between language and thought is a matter of considerable debate </a:t>
            </a:r>
            <a:endParaRPr/>
          </a:p>
          <a:p>
            <a:pPr indent="0" lvl="0" marL="0" rtl="0" algn="l">
              <a:spcBef>
                <a:spcPts val="1200"/>
              </a:spcBef>
              <a:spcAft>
                <a:spcPts val="0"/>
              </a:spcAft>
              <a:buNone/>
            </a:pPr>
            <a:r>
              <a:rPr lang="en-GB"/>
              <a:t>Thought molds and shapes our linguistic constructs, but linguistic </a:t>
            </a:r>
            <a:r>
              <a:rPr lang="en-GB"/>
              <a:t>constructs</a:t>
            </a:r>
            <a:r>
              <a:rPr lang="en-GB"/>
              <a:t> also affect and/or bias our thinking in specific ways </a:t>
            </a:r>
            <a:endParaRPr/>
          </a:p>
          <a:p>
            <a:pPr indent="0" lvl="0" marL="0" rtl="0" algn="l">
              <a:spcBef>
                <a:spcPts val="1200"/>
              </a:spcBef>
              <a:spcAft>
                <a:spcPts val="0"/>
              </a:spcAft>
              <a:buNone/>
            </a:pPr>
            <a:r>
              <a:rPr lang="en-GB"/>
              <a:t>For example, in most Indian languages, we cannot say the following: “Yesterday evening, I went to a movie with my friend” without specifying the gender of the friend</a:t>
            </a:r>
            <a:endParaRPr/>
          </a:p>
          <a:p>
            <a:pPr indent="0" lvl="0" marL="0" rtl="0" algn="l">
              <a:spcBef>
                <a:spcPts val="1200"/>
              </a:spcBef>
              <a:spcAft>
                <a:spcPts val="0"/>
              </a:spcAft>
              <a:buNone/>
            </a:pPr>
            <a:r>
              <a:rPr lang="en-GB"/>
              <a:t>Does language shape thought? </a:t>
            </a:r>
            <a:r>
              <a:rPr lang="en-GB" u="sng">
                <a:solidFill>
                  <a:schemeClr val="hlink"/>
                </a:solidFill>
                <a:hlinkClick r:id="rId3"/>
              </a:rPr>
              <a:t>https://randomgraphs.blogspot.com/2013/03/does-language-shape-or-distort-thought.html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Linguistic relativity and Linguistic determinism</a:t>
            </a:r>
            <a:r>
              <a:rPr lang="en-GB"/>
              <a:t> </a:t>
            </a:r>
            <a:endParaRPr/>
          </a:p>
        </p:txBody>
      </p:sp>
      <p:sp>
        <p:nvSpPr>
          <p:cNvPr id="136" name="Google Shape;136;p22"/>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t>Mould hypothesis: </a:t>
            </a:r>
            <a:endParaRPr b="1"/>
          </a:p>
          <a:p>
            <a:pPr indent="0" lvl="0" marL="0" rtl="0" algn="l">
              <a:spcBef>
                <a:spcPts val="1200"/>
              </a:spcBef>
              <a:spcAft>
                <a:spcPts val="0"/>
              </a:spcAft>
              <a:buNone/>
            </a:pPr>
            <a:r>
              <a:rPr lang="en-GB"/>
              <a:t>Language is the clay that is moulded by thought to form a given shape. Without the clay, the thought may never be communicated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t>Cloak hypothesis: </a:t>
            </a:r>
            <a:endParaRPr b="1"/>
          </a:p>
          <a:p>
            <a:pPr indent="0" lvl="0" marL="0" rtl="0" algn="l">
              <a:spcBef>
                <a:spcPts val="1200"/>
              </a:spcBef>
              <a:spcAft>
                <a:spcPts val="1200"/>
              </a:spcAft>
              <a:buNone/>
            </a:pPr>
            <a:r>
              <a:rPr lang="en-GB"/>
              <a:t>Language is like a cloak that covers and packages thought. To understand the underlying meaning of thought, we should discard the cover. </a:t>
            </a:r>
            <a:endParaRPr/>
          </a:p>
        </p:txBody>
      </p:sp>
      <p:sp>
        <p:nvSpPr>
          <p:cNvPr id="137" name="Google Shape;137;p22"/>
          <p:cNvSpPr txBox="1"/>
          <p:nvPr/>
        </p:nvSpPr>
        <p:spPr>
          <a:xfrm>
            <a:off x="4895475" y="4453400"/>
            <a:ext cx="3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Sapir-Whorf Hypothesis </a:t>
            </a:r>
            <a:r>
              <a:rPr lang="en-GB" sz="1200" u="sng">
                <a:solidFill>
                  <a:schemeClr val="hlink"/>
                </a:solidFill>
                <a:hlinkClick r:id="rId4"/>
              </a:rPr>
              <a:t>http://visual-memory.co.uk/daniel//Documents/short/whorf.html</a:t>
            </a:r>
            <a:r>
              <a:rPr lang="en-GB" sz="1200"/>
              <a:t>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 and Thought</a:t>
            </a:r>
            <a:endParaRPr/>
          </a:p>
        </p:txBody>
      </p:sp>
      <p:sp>
        <p:nvSpPr>
          <p:cNvPr id="143" name="Google Shape;143;p23"/>
          <p:cNvSpPr txBox="1"/>
          <p:nvPr>
            <p:ph idx="1" type="body"/>
          </p:nvPr>
        </p:nvSpPr>
        <p:spPr>
          <a:xfrm>
            <a:off x="311700" y="1225225"/>
            <a:ext cx="3999900" cy="2060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t>Analytic Philosophy</a:t>
            </a:r>
            <a:endParaRPr b="1"/>
          </a:p>
          <a:p>
            <a:pPr indent="0" lvl="0" marL="0" rtl="0" algn="l">
              <a:spcBef>
                <a:spcPts val="1200"/>
              </a:spcBef>
              <a:spcAft>
                <a:spcPts val="0"/>
              </a:spcAft>
              <a:buNone/>
            </a:pPr>
            <a:r>
              <a:rPr lang="en-GB"/>
              <a:t>“Simpliciter” property of concepts and mental objects</a:t>
            </a:r>
            <a:endParaRPr/>
          </a:p>
          <a:p>
            <a:pPr indent="0" lvl="0" marL="0" rtl="0" algn="l">
              <a:spcBef>
                <a:spcPts val="1200"/>
              </a:spcBef>
              <a:spcAft>
                <a:spcPts val="0"/>
              </a:spcAft>
              <a:buNone/>
            </a:pPr>
            <a:r>
              <a:rPr lang="en-GB"/>
              <a:t>Strong association between concepts and sounds</a:t>
            </a:r>
            <a:endParaRPr/>
          </a:p>
          <a:p>
            <a:pPr indent="0" lvl="0" marL="0" rtl="0" algn="l">
              <a:spcBef>
                <a:spcPts val="1200"/>
              </a:spcBef>
              <a:spcAft>
                <a:spcPts val="1200"/>
              </a:spcAft>
              <a:buNone/>
            </a:pPr>
            <a:r>
              <a:rPr lang="en-GB"/>
              <a:t>Assign the shapes with one of the following names: kiki, blooploop, hisss </a:t>
            </a:r>
            <a:endParaRPr/>
          </a:p>
        </p:txBody>
      </p:sp>
      <p:sp>
        <p:nvSpPr>
          <p:cNvPr id="144" name="Google Shape;144;p23"/>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Ordinary Language Philosophy </a:t>
            </a:r>
            <a:endParaRPr b="1"/>
          </a:p>
          <a:p>
            <a:pPr indent="0" lvl="0" marL="0" rtl="0" algn="l">
              <a:spcBef>
                <a:spcPts val="1200"/>
              </a:spcBef>
              <a:spcAft>
                <a:spcPts val="0"/>
              </a:spcAft>
              <a:buNone/>
            </a:pPr>
            <a:r>
              <a:rPr lang="en-GB"/>
              <a:t>Degree of separation between terms and their meanings </a:t>
            </a:r>
            <a:endParaRPr/>
          </a:p>
          <a:p>
            <a:pPr indent="0" lvl="0" marL="0" rtl="0" algn="l">
              <a:spcBef>
                <a:spcPts val="1200"/>
              </a:spcBef>
              <a:spcAft>
                <a:spcPts val="0"/>
              </a:spcAft>
              <a:buNone/>
            </a:pPr>
            <a:r>
              <a:rPr lang="en-GB"/>
              <a:t>“Meaningless” terms taking on meaning based on context of usage </a:t>
            </a:r>
            <a:endParaRPr/>
          </a:p>
          <a:p>
            <a:pPr indent="0" lvl="0" marL="0" rtl="0" algn="l">
              <a:spcBef>
                <a:spcPts val="1200"/>
              </a:spcBef>
              <a:spcAft>
                <a:spcPts val="1200"/>
              </a:spcAft>
              <a:buNone/>
            </a:pPr>
            <a:r>
              <a:rPr lang="en-GB"/>
              <a:t>Evolution of association between terms and meanings (“awful” and “artificial” example)</a:t>
            </a:r>
            <a:endParaRPr/>
          </a:p>
        </p:txBody>
      </p:sp>
      <p:sp>
        <p:nvSpPr>
          <p:cNvPr id="145" name="Google Shape;145;p23"/>
          <p:cNvSpPr/>
          <p:nvPr/>
        </p:nvSpPr>
        <p:spPr>
          <a:xfrm>
            <a:off x="3058475" y="3285325"/>
            <a:ext cx="767502" cy="592434"/>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2067088" y="3743175"/>
            <a:ext cx="390600" cy="403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2219488" y="3895575"/>
            <a:ext cx="390600" cy="403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2013213" y="3994125"/>
            <a:ext cx="390600" cy="403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2219488" y="4065750"/>
            <a:ext cx="390600" cy="403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450709" y="3801315"/>
            <a:ext cx="834025" cy="889225"/>
          </a:xfrm>
          <a:custGeom>
            <a:rect b="b" l="l" r="r" t="t"/>
            <a:pathLst>
              <a:path extrusionOk="0" h="35569" w="33361">
                <a:moveTo>
                  <a:pt x="8363" y="22"/>
                </a:moveTo>
                <a:cubicBezTo>
                  <a:pt x="8902" y="4062"/>
                  <a:pt x="9440" y="19861"/>
                  <a:pt x="11594" y="24259"/>
                </a:cubicBezTo>
                <a:cubicBezTo>
                  <a:pt x="13748" y="28658"/>
                  <a:pt x="17699" y="28478"/>
                  <a:pt x="21289" y="26413"/>
                </a:cubicBezTo>
                <a:cubicBezTo>
                  <a:pt x="24880" y="24348"/>
                  <a:pt x="32240" y="16270"/>
                  <a:pt x="33137" y="11871"/>
                </a:cubicBezTo>
                <a:cubicBezTo>
                  <a:pt x="34035" y="7473"/>
                  <a:pt x="29277" y="112"/>
                  <a:pt x="26674" y="22"/>
                </a:cubicBezTo>
                <a:cubicBezTo>
                  <a:pt x="24071" y="-68"/>
                  <a:pt x="21737" y="10076"/>
                  <a:pt x="17518" y="11333"/>
                </a:cubicBezTo>
                <a:cubicBezTo>
                  <a:pt x="13299" y="12590"/>
                  <a:pt x="3964" y="6036"/>
                  <a:pt x="1361" y="7562"/>
                </a:cubicBezTo>
                <a:cubicBezTo>
                  <a:pt x="-1242" y="9088"/>
                  <a:pt x="642" y="15821"/>
                  <a:pt x="1899" y="20489"/>
                </a:cubicBezTo>
                <a:cubicBezTo>
                  <a:pt x="3156" y="25157"/>
                  <a:pt x="7734" y="33056"/>
                  <a:pt x="8901" y="35569"/>
                </a:cubicBezTo>
              </a:path>
            </a:pathLst>
          </a:custGeom>
          <a:noFill/>
          <a:ln cap="flat" cmpd="sng" w="76200">
            <a:solidFill>
              <a:srgbClr val="CCA677"/>
            </a:solidFill>
            <a:prstDash val="solid"/>
            <a:round/>
            <a:headEnd len="med" w="med" type="none"/>
            <a:tailEnd len="med" w="med" type="none"/>
          </a:ln>
        </p:spPr>
      </p:sp>
      <p:sp>
        <p:nvSpPr>
          <p:cNvPr id="151" name="Google Shape;151;p23"/>
          <p:cNvSpPr txBox="1"/>
          <p:nvPr/>
        </p:nvSpPr>
        <p:spPr>
          <a:xfrm>
            <a:off x="1068050" y="4609475"/>
            <a:ext cx="73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A                     B                       C</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 and Thought</a:t>
            </a:r>
            <a:endParaRPr/>
          </a:p>
        </p:txBody>
      </p:sp>
      <p:sp>
        <p:nvSpPr>
          <p:cNvPr id="157" name="Google Shape;157;p24"/>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Universal Grammar </a:t>
            </a:r>
            <a:endParaRPr b="1"/>
          </a:p>
          <a:p>
            <a:pPr indent="0" lvl="0" marL="0" rtl="0" algn="l">
              <a:spcBef>
                <a:spcPts val="1200"/>
              </a:spcBef>
              <a:spcAft>
                <a:spcPts val="0"/>
              </a:spcAft>
              <a:buNone/>
            </a:pPr>
            <a:r>
              <a:rPr lang="en-GB"/>
              <a:t>Also called the “language of the mind” </a:t>
            </a:r>
            <a:endParaRPr/>
          </a:p>
          <a:p>
            <a:pPr indent="0" lvl="0" marL="0" rtl="0" algn="l">
              <a:spcBef>
                <a:spcPts val="1200"/>
              </a:spcBef>
              <a:spcAft>
                <a:spcPts val="0"/>
              </a:spcAft>
              <a:buNone/>
            </a:pPr>
            <a:r>
              <a:rPr lang="en-GB"/>
              <a:t>Theory credited to Noam Chomsky about the innate nature of our linguistic capabilities</a:t>
            </a:r>
            <a:endParaRPr/>
          </a:p>
          <a:p>
            <a:pPr indent="0" lvl="0" marL="0" rtl="0" algn="l">
              <a:spcBef>
                <a:spcPts val="1200"/>
              </a:spcBef>
              <a:spcAft>
                <a:spcPts val="0"/>
              </a:spcAft>
              <a:buNone/>
            </a:pPr>
            <a:r>
              <a:rPr lang="en-GB"/>
              <a:t>Posits that all languages across the world have common basic structures that comes from our innate linguistic </a:t>
            </a:r>
            <a:r>
              <a:rPr lang="en-GB"/>
              <a:t>capabilities</a:t>
            </a:r>
            <a:endParaRPr/>
          </a:p>
          <a:p>
            <a:pPr indent="0" lvl="0" marL="0" rtl="0" algn="l">
              <a:spcBef>
                <a:spcPts val="1200"/>
              </a:spcBef>
              <a:spcAft>
                <a:spcPts val="1200"/>
              </a:spcAft>
              <a:buNone/>
            </a:pPr>
            <a:r>
              <a:rPr lang="en-GB"/>
              <a:t>Goes </a:t>
            </a:r>
            <a:r>
              <a:rPr lang="en-GB"/>
              <a:t>against</a:t>
            </a:r>
            <a:r>
              <a:rPr lang="en-GB"/>
              <a:t> the “diffusion” model of language acquisition-- vocabulary is diffused, not language itself</a:t>
            </a:r>
            <a:endParaRPr/>
          </a:p>
        </p:txBody>
      </p:sp>
      <p:sp>
        <p:nvSpPr>
          <p:cNvPr id="158" name="Google Shape;158;p24"/>
          <p:cNvSpPr txBox="1"/>
          <p:nvPr>
            <p:ph idx="2" type="body"/>
          </p:nvPr>
        </p:nvSpPr>
        <p:spPr>
          <a:xfrm>
            <a:off x="4832400" y="3514275"/>
            <a:ext cx="3999900" cy="1065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Noam Chomsky. Image source: Wikipedia</a:t>
            </a:r>
            <a:endParaRPr/>
          </a:p>
        </p:txBody>
      </p:sp>
      <p:pic>
        <p:nvPicPr>
          <p:cNvPr id="159" name="Google Shape;159;p24"/>
          <p:cNvPicPr preferRelativeResize="0"/>
          <p:nvPr/>
        </p:nvPicPr>
        <p:blipFill>
          <a:blip r:embed="rId3">
            <a:alphaModFix/>
          </a:blip>
          <a:stretch>
            <a:fillRect/>
          </a:stretch>
        </p:blipFill>
        <p:spPr>
          <a:xfrm>
            <a:off x="5573412" y="799175"/>
            <a:ext cx="2517875" cy="258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 and Thought</a:t>
            </a:r>
            <a:endParaRPr/>
          </a:p>
        </p:txBody>
      </p:sp>
      <p:sp>
        <p:nvSpPr>
          <p:cNvPr id="165" name="Google Shape;165;p2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GB"/>
              <a:t>Language Instinct </a:t>
            </a:r>
            <a:endParaRPr b="1"/>
          </a:p>
          <a:p>
            <a:pPr indent="0" lvl="0" marL="0" rtl="0" algn="l">
              <a:spcBef>
                <a:spcPts val="1200"/>
              </a:spcBef>
              <a:spcAft>
                <a:spcPts val="0"/>
              </a:spcAft>
              <a:buNone/>
            </a:pPr>
            <a:r>
              <a:rPr lang="en-GB"/>
              <a:t>Theory proposed by linguist Steven Pinker that builds upon the argument of Universal Grammar, to argue for the innate nature of human linguistics </a:t>
            </a:r>
            <a:endParaRPr/>
          </a:p>
          <a:p>
            <a:pPr indent="0" lvl="0" marL="0" rtl="0" algn="l">
              <a:spcBef>
                <a:spcPts val="1200"/>
              </a:spcBef>
              <a:spcAft>
                <a:spcPts val="0"/>
              </a:spcAft>
              <a:buNone/>
            </a:pPr>
            <a:r>
              <a:rPr lang="en-GB"/>
              <a:t>Distinguishes between “language” and “writing”-- where the latter is a cultural construct</a:t>
            </a:r>
            <a:endParaRPr/>
          </a:p>
          <a:p>
            <a:pPr indent="0" lvl="0" marL="0" rtl="0" algn="l">
              <a:spcBef>
                <a:spcPts val="1200"/>
              </a:spcBef>
              <a:spcAft>
                <a:spcPts val="0"/>
              </a:spcAft>
              <a:buNone/>
            </a:pPr>
            <a:r>
              <a:rPr lang="en-GB"/>
              <a:t>Examples provided of “pidgin” languages adopted by babies, and creoles all of which have similar syntactic structures </a:t>
            </a:r>
            <a:endParaRPr/>
          </a:p>
          <a:p>
            <a:pPr indent="0" lvl="0" marL="0" rtl="0" algn="l">
              <a:spcBef>
                <a:spcPts val="1200"/>
              </a:spcBef>
              <a:spcAft>
                <a:spcPts val="1200"/>
              </a:spcAft>
              <a:buNone/>
            </a:pPr>
            <a:r>
              <a:rPr lang="en-GB"/>
              <a:t>Argues against the notion of “proper” language, and views linguistic constructs as “conventions” </a:t>
            </a:r>
            <a:endParaRPr/>
          </a:p>
        </p:txBody>
      </p:sp>
      <p:sp>
        <p:nvSpPr>
          <p:cNvPr id="166" name="Google Shape;166;p25"/>
          <p:cNvSpPr txBox="1"/>
          <p:nvPr>
            <p:ph idx="2" type="body"/>
          </p:nvPr>
        </p:nvSpPr>
        <p:spPr>
          <a:xfrm>
            <a:off x="4832400" y="3487350"/>
            <a:ext cx="3999900" cy="1359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GB"/>
              <a:t>Creole grammar from a Japanese labourer in Hawaii: </a:t>
            </a:r>
            <a:endParaRPr/>
          </a:p>
          <a:p>
            <a:pPr indent="0" lvl="0" marL="0" rtl="0" algn="l">
              <a:spcBef>
                <a:spcPts val="1200"/>
              </a:spcBef>
              <a:spcAft>
                <a:spcPts val="0"/>
              </a:spcAft>
              <a:buNone/>
            </a:pPr>
            <a:r>
              <a:rPr lang="en-GB"/>
              <a:t>Da firs japani came ran away from japan come. </a:t>
            </a:r>
            <a:endParaRPr/>
          </a:p>
          <a:p>
            <a:pPr indent="0" lvl="0" marL="0" rtl="0" algn="l">
              <a:spcBef>
                <a:spcPts val="1200"/>
              </a:spcBef>
              <a:spcAft>
                <a:spcPts val="1200"/>
              </a:spcAft>
              <a:buNone/>
            </a:pPr>
            <a:r>
              <a:rPr lang="en-GB"/>
              <a:t>"The first Japanese who arrived, ran away from Japan to here." </a:t>
            </a:r>
            <a:endParaRPr/>
          </a:p>
        </p:txBody>
      </p:sp>
      <p:pic>
        <p:nvPicPr>
          <p:cNvPr id="167" name="Google Shape;167;p25"/>
          <p:cNvPicPr preferRelativeResize="0"/>
          <p:nvPr/>
        </p:nvPicPr>
        <p:blipFill>
          <a:blip r:embed="rId3">
            <a:alphaModFix/>
          </a:blip>
          <a:stretch>
            <a:fillRect/>
          </a:stretch>
        </p:blipFill>
        <p:spPr>
          <a:xfrm>
            <a:off x="5784600" y="201075"/>
            <a:ext cx="2095500" cy="316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
        <p:nvSpPr>
          <p:cNvPr id="178" name="Google Shape;178;p27"/>
          <p:cNvSpPr txBox="1"/>
          <p:nvPr>
            <p:ph idx="1" type="body"/>
          </p:nvPr>
        </p:nvSpPr>
        <p:spPr>
          <a:xfrm>
            <a:off x="311700" y="1225225"/>
            <a:ext cx="3999900" cy="149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Computational and statistical techniques to process human speech, with the aim of understanding and generating human-like language from machines </a:t>
            </a:r>
            <a:endParaRPr/>
          </a:p>
          <a:p>
            <a:pPr indent="0" lvl="0" marL="0" rtl="0" algn="l">
              <a:spcBef>
                <a:spcPts val="1200"/>
              </a:spcBef>
              <a:spcAft>
                <a:spcPts val="1200"/>
              </a:spcAft>
              <a:buNone/>
            </a:pPr>
            <a:r>
              <a:rPr lang="en-GB" sz="1000"/>
              <a:t>Image source: Wikipedia</a:t>
            </a:r>
            <a:endParaRPr sz="1000"/>
          </a:p>
        </p:txBody>
      </p:sp>
      <p:sp>
        <p:nvSpPr>
          <p:cNvPr id="179" name="Google Shape;179;p27"/>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History of NLP </a:t>
            </a:r>
            <a:endParaRPr b="1"/>
          </a:p>
          <a:p>
            <a:pPr indent="0" lvl="0" marL="0" rtl="0" algn="l">
              <a:spcBef>
                <a:spcPts val="1200"/>
              </a:spcBef>
              <a:spcAft>
                <a:spcPts val="0"/>
              </a:spcAft>
              <a:buNone/>
            </a:pPr>
            <a:r>
              <a:rPr lang="en-GB"/>
              <a:t>1950: The Turing Test </a:t>
            </a:r>
            <a:endParaRPr/>
          </a:p>
          <a:p>
            <a:pPr indent="0" lvl="0" marL="0" rtl="0" algn="l">
              <a:spcBef>
                <a:spcPts val="1200"/>
              </a:spcBef>
              <a:spcAft>
                <a:spcPts val="0"/>
              </a:spcAft>
              <a:buNone/>
            </a:pPr>
            <a:r>
              <a:rPr lang="en-GB"/>
              <a:t>Symbolic NLP (1950s -- early 1990s) </a:t>
            </a:r>
            <a:endParaRPr/>
          </a:p>
          <a:p>
            <a:pPr indent="0" lvl="0" marL="0" rtl="0" algn="l">
              <a:spcBef>
                <a:spcPts val="1200"/>
              </a:spcBef>
              <a:spcAft>
                <a:spcPts val="0"/>
              </a:spcAft>
              <a:buNone/>
            </a:pPr>
            <a:r>
              <a:rPr lang="en-GB"/>
              <a:t>	Rules and Symbolic Logic</a:t>
            </a:r>
            <a:endParaRPr/>
          </a:p>
          <a:p>
            <a:pPr indent="0" lvl="0" marL="0" rtl="0" algn="l">
              <a:spcBef>
                <a:spcPts val="1200"/>
              </a:spcBef>
              <a:spcAft>
                <a:spcPts val="0"/>
              </a:spcAft>
              <a:buNone/>
            </a:pPr>
            <a:r>
              <a:rPr lang="en-GB"/>
              <a:t>Statistical NLP (1990s -- 2010s) </a:t>
            </a:r>
            <a:endParaRPr/>
          </a:p>
          <a:p>
            <a:pPr indent="0" lvl="0" marL="0" rtl="0" algn="l">
              <a:spcBef>
                <a:spcPts val="1200"/>
              </a:spcBef>
              <a:spcAft>
                <a:spcPts val="0"/>
              </a:spcAft>
              <a:buNone/>
            </a:pPr>
            <a:r>
              <a:rPr lang="en-GB"/>
              <a:t>	Distributional hypothesis </a:t>
            </a:r>
            <a:endParaRPr/>
          </a:p>
          <a:p>
            <a:pPr indent="0" lvl="0" marL="0" rtl="0" algn="l">
              <a:spcBef>
                <a:spcPts val="1200"/>
              </a:spcBef>
              <a:spcAft>
                <a:spcPts val="0"/>
              </a:spcAft>
              <a:buNone/>
            </a:pPr>
            <a:r>
              <a:rPr lang="en-GB"/>
              <a:t>Neural NLP (present day) </a:t>
            </a:r>
            <a:endParaRPr/>
          </a:p>
          <a:p>
            <a:pPr indent="0" lvl="0" marL="0" rtl="0" algn="l">
              <a:spcBef>
                <a:spcPts val="1200"/>
              </a:spcBef>
              <a:spcAft>
                <a:spcPts val="1200"/>
              </a:spcAft>
              <a:buNone/>
            </a:pPr>
            <a:r>
              <a:rPr lang="en-GB"/>
              <a:t>	Sequence Transformers</a:t>
            </a:r>
            <a:endParaRPr/>
          </a:p>
        </p:txBody>
      </p:sp>
      <p:pic>
        <p:nvPicPr>
          <p:cNvPr id="180" name="Google Shape;180;p27"/>
          <p:cNvPicPr preferRelativeResize="0"/>
          <p:nvPr/>
        </p:nvPicPr>
        <p:blipFill>
          <a:blip r:embed="rId3">
            <a:alphaModFix/>
          </a:blip>
          <a:stretch>
            <a:fillRect/>
          </a:stretch>
        </p:blipFill>
        <p:spPr>
          <a:xfrm>
            <a:off x="804613" y="2719825"/>
            <a:ext cx="3014075" cy="230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
        <p:nvSpPr>
          <p:cNvPr id="186" name="Google Shape;186;p28"/>
          <p:cNvSpPr txBox="1"/>
          <p:nvPr>
            <p:ph idx="1" type="body"/>
          </p:nvPr>
        </p:nvSpPr>
        <p:spPr>
          <a:xfrm>
            <a:off x="311700" y="1225225"/>
            <a:ext cx="3999900" cy="335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t>Symbolic NLP</a:t>
            </a:r>
            <a:r>
              <a:rPr lang="en-GB"/>
              <a:t> </a:t>
            </a:r>
            <a:endParaRPr/>
          </a:p>
          <a:p>
            <a:pPr indent="0" lvl="0" marL="0" rtl="0" algn="l">
              <a:spcBef>
                <a:spcPts val="1200"/>
              </a:spcBef>
              <a:spcAft>
                <a:spcPts val="0"/>
              </a:spcAft>
              <a:buClr>
                <a:schemeClr val="dk1"/>
              </a:buClr>
              <a:buSzPts val="1100"/>
              <a:buFont typeface="Arial"/>
              <a:buNone/>
            </a:pPr>
            <a:r>
              <a:rPr lang="en-GB"/>
              <a:t>1956</a:t>
            </a:r>
            <a:endParaRPr/>
          </a:p>
          <a:p>
            <a:pPr indent="0" lvl="0" marL="457200" rtl="0" algn="l">
              <a:spcBef>
                <a:spcPts val="1600"/>
              </a:spcBef>
              <a:spcAft>
                <a:spcPts val="0"/>
              </a:spcAft>
              <a:buClr>
                <a:schemeClr val="dk1"/>
              </a:buClr>
              <a:buSzPts val="1100"/>
              <a:buFont typeface="Arial"/>
              <a:buNone/>
            </a:pPr>
            <a:r>
              <a:rPr lang="en-GB"/>
              <a:t>“Logic Theorist”-- first computer program to manipulate Symbolic Logic, written by Herbert Simon, Allen Newell and Cliff Shaw.</a:t>
            </a:r>
            <a:endParaRPr/>
          </a:p>
          <a:p>
            <a:pPr indent="0" lvl="0" marL="0" rtl="0" algn="l">
              <a:spcBef>
                <a:spcPts val="1600"/>
              </a:spcBef>
              <a:spcAft>
                <a:spcPts val="0"/>
              </a:spcAft>
              <a:buClr>
                <a:schemeClr val="dk1"/>
              </a:buClr>
              <a:buSzPts val="1100"/>
              <a:buFont typeface="Arial"/>
              <a:buNone/>
            </a:pPr>
            <a:r>
              <a:rPr lang="en-GB"/>
              <a:t>1958</a:t>
            </a:r>
            <a:endParaRPr/>
          </a:p>
          <a:p>
            <a:pPr indent="0" lvl="0" marL="457200" rtl="0" algn="l">
              <a:spcBef>
                <a:spcPts val="1600"/>
              </a:spcBef>
              <a:spcAft>
                <a:spcPts val="1600"/>
              </a:spcAft>
              <a:buClr>
                <a:schemeClr val="dk1"/>
              </a:buClr>
              <a:buSzPts val="1100"/>
              <a:buFont typeface="Arial"/>
              <a:buNone/>
            </a:pPr>
            <a:r>
              <a:rPr lang="en-GB"/>
              <a:t>“Advice Taker”-- a hypothetical computer program proposed by John McCarthy, introduces natural language constructs represented using formal logic. </a:t>
            </a:r>
            <a:endParaRPr/>
          </a:p>
        </p:txBody>
      </p:sp>
      <p:sp>
        <p:nvSpPr>
          <p:cNvPr id="187" name="Google Shape;187;p28"/>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1959</a:t>
            </a:r>
            <a:endParaRPr/>
          </a:p>
          <a:p>
            <a:pPr indent="0" lvl="0" marL="457200" rtl="0" algn="l">
              <a:spcBef>
                <a:spcPts val="1600"/>
              </a:spcBef>
              <a:spcAft>
                <a:spcPts val="0"/>
              </a:spcAft>
              <a:buClr>
                <a:schemeClr val="dk1"/>
              </a:buClr>
              <a:buSzPts val="1100"/>
              <a:buFont typeface="Arial"/>
              <a:buNone/>
            </a:pPr>
            <a:r>
              <a:rPr lang="en-GB"/>
              <a:t>General Problem Solver (GPS), written by Simon, Shaw and Newell used “reasoning as search” paradigm for goal-oriented universal problem solving machines. Problems represented as Well Formed Formulas (WFFs) or Horn Clauses, represented as DAGs with one or more sources and sinks.</a:t>
            </a:r>
            <a:endParaRPr/>
          </a:p>
          <a:p>
            <a:pPr indent="0" lvl="0" marL="0" rtl="0" algn="l">
              <a:spcBef>
                <a:spcPts val="16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
        <p:nvSpPr>
          <p:cNvPr id="193" name="Google Shape;193;p29"/>
          <p:cNvSpPr txBox="1"/>
          <p:nvPr>
            <p:ph idx="1" type="body"/>
          </p:nvPr>
        </p:nvSpPr>
        <p:spPr>
          <a:xfrm>
            <a:off x="311700" y="1225225"/>
            <a:ext cx="3999900" cy="2289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GB"/>
              <a:t>Symbolic NLP</a:t>
            </a:r>
            <a:endParaRPr b="1"/>
          </a:p>
          <a:p>
            <a:pPr indent="0" lvl="0" marL="0" rtl="0" algn="l">
              <a:spcBef>
                <a:spcPts val="1600"/>
              </a:spcBef>
              <a:spcAft>
                <a:spcPts val="0"/>
              </a:spcAft>
              <a:buClr>
                <a:schemeClr val="dk1"/>
              </a:buClr>
              <a:buSzPct val="78571"/>
              <a:buFont typeface="Arial"/>
              <a:buNone/>
            </a:pPr>
            <a:r>
              <a:rPr lang="en-GB"/>
              <a:t>1959</a:t>
            </a:r>
            <a:endParaRPr/>
          </a:p>
          <a:p>
            <a:pPr indent="0" lvl="0" marL="457200" rtl="0" algn="l">
              <a:spcBef>
                <a:spcPts val="1600"/>
              </a:spcBef>
              <a:spcAft>
                <a:spcPts val="0"/>
              </a:spcAft>
              <a:buClr>
                <a:schemeClr val="dk1"/>
              </a:buClr>
              <a:buSzPct val="78571"/>
              <a:buFont typeface="Arial"/>
              <a:buNone/>
            </a:pPr>
            <a:r>
              <a:rPr lang="en-GB"/>
              <a:t>Semantic nets, implemented by Richard Richens at the Cambridge Language Research Unit, proposed as an inter-lingua (intermediate representation) for machine translation of natural languages. </a:t>
            </a:r>
            <a:endParaRPr/>
          </a:p>
          <a:p>
            <a:pPr indent="0" lvl="0" marL="0" rtl="0" algn="l">
              <a:spcBef>
                <a:spcPts val="1600"/>
              </a:spcBef>
              <a:spcAft>
                <a:spcPts val="1200"/>
              </a:spcAft>
              <a:buNone/>
            </a:pPr>
            <a:r>
              <a:t/>
            </a:r>
            <a:endParaRPr/>
          </a:p>
        </p:txBody>
      </p:sp>
      <p:sp>
        <p:nvSpPr>
          <p:cNvPr id="194" name="Google Shape;194;p29"/>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GB"/>
              <a:t>1964</a:t>
            </a:r>
            <a:endParaRPr/>
          </a:p>
          <a:p>
            <a:pPr indent="0" lvl="0" marL="457200" rtl="0" algn="l">
              <a:spcBef>
                <a:spcPts val="1600"/>
              </a:spcBef>
              <a:spcAft>
                <a:spcPts val="0"/>
              </a:spcAft>
              <a:buClr>
                <a:schemeClr val="dk1"/>
              </a:buClr>
              <a:buSzPts val="1100"/>
              <a:buFont typeface="Arial"/>
              <a:buNone/>
            </a:pPr>
            <a:r>
              <a:rPr lang="en-GB"/>
              <a:t>STUDENT: AI program written by Daniel Bobrow for solving algebra problems written in natural language. For example: </a:t>
            </a:r>
            <a:endParaRPr/>
          </a:p>
          <a:p>
            <a:pPr indent="0" lvl="0" marL="457200" rtl="0" algn="l">
              <a:spcBef>
                <a:spcPts val="1600"/>
              </a:spcBef>
              <a:spcAft>
                <a:spcPts val="0"/>
              </a:spcAft>
              <a:buClr>
                <a:schemeClr val="dk1"/>
              </a:buClr>
              <a:buSzPts val="1100"/>
              <a:buFont typeface="Arial"/>
              <a:buNone/>
            </a:pPr>
            <a:r>
              <a:rPr lang="en-GB"/>
              <a:t>“The number of people who walk into John’s restaurant is 20% more than twice the number of customers who walk into Bob’s restaurant. How many customers visited Bob, if John was visited by 50 customers?” </a:t>
            </a:r>
            <a:endParaRPr/>
          </a:p>
          <a:p>
            <a:pPr indent="0" lvl="0" marL="0" rtl="0" algn="l">
              <a:spcBef>
                <a:spcPts val="1600"/>
              </a:spcBef>
              <a:spcAft>
                <a:spcPts val="1200"/>
              </a:spcAft>
              <a:buNone/>
            </a:pPr>
            <a:r>
              <a:t/>
            </a:r>
            <a:endParaRPr/>
          </a:p>
        </p:txBody>
      </p:sp>
      <p:pic>
        <p:nvPicPr>
          <p:cNvPr id="195" name="Google Shape;195;p29"/>
          <p:cNvPicPr preferRelativeResize="0"/>
          <p:nvPr/>
        </p:nvPicPr>
        <p:blipFill>
          <a:blip r:embed="rId3">
            <a:alphaModFix/>
          </a:blip>
          <a:stretch>
            <a:fillRect/>
          </a:stretch>
        </p:blipFill>
        <p:spPr>
          <a:xfrm>
            <a:off x="740025" y="3010050"/>
            <a:ext cx="3143250" cy="195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
        <p:nvSpPr>
          <p:cNvPr id="201" name="Google Shape;201;p30"/>
          <p:cNvSpPr txBox="1"/>
          <p:nvPr>
            <p:ph idx="1" type="body"/>
          </p:nvPr>
        </p:nvSpPr>
        <p:spPr>
          <a:xfrm>
            <a:off x="311700" y="1225225"/>
            <a:ext cx="3999900" cy="179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t>Symbolic NLP</a:t>
            </a:r>
            <a:endParaRPr b="1"/>
          </a:p>
          <a:p>
            <a:pPr indent="0" lvl="0" marL="0" rtl="0" algn="l">
              <a:spcBef>
                <a:spcPts val="1200"/>
              </a:spcBef>
              <a:spcAft>
                <a:spcPts val="0"/>
              </a:spcAft>
              <a:buClr>
                <a:schemeClr val="dk1"/>
              </a:buClr>
              <a:buSzPts val="1100"/>
              <a:buFont typeface="Arial"/>
              <a:buNone/>
            </a:pPr>
            <a:r>
              <a:rPr lang="en-GB"/>
              <a:t>1966</a:t>
            </a:r>
            <a:endParaRPr/>
          </a:p>
          <a:p>
            <a:pPr indent="0" lvl="0" marL="457200" rtl="0" algn="l">
              <a:spcBef>
                <a:spcPts val="1600"/>
              </a:spcBef>
              <a:spcAft>
                <a:spcPts val="0"/>
              </a:spcAft>
              <a:buClr>
                <a:schemeClr val="dk1"/>
              </a:buClr>
              <a:buSzPts val="1100"/>
              <a:buFont typeface="Arial"/>
              <a:buNone/>
            </a:pPr>
            <a:r>
              <a:rPr lang="en-GB"/>
              <a:t>First conversational AI called ELIZA, created at MIT by John Weizenbaum. </a:t>
            </a:r>
            <a:endParaRPr/>
          </a:p>
          <a:p>
            <a:pPr indent="0" lvl="0" marL="0" rtl="0" algn="l">
              <a:spcBef>
                <a:spcPts val="1600"/>
              </a:spcBef>
              <a:spcAft>
                <a:spcPts val="1200"/>
              </a:spcAft>
              <a:buNone/>
            </a:pPr>
            <a:r>
              <a:t/>
            </a:r>
            <a:endParaRPr/>
          </a:p>
        </p:txBody>
      </p:sp>
      <p:sp>
        <p:nvSpPr>
          <p:cNvPr id="202" name="Google Shape;202;p30"/>
          <p:cNvSpPr txBox="1"/>
          <p:nvPr>
            <p:ph idx="2" type="body"/>
          </p:nvPr>
        </p:nvSpPr>
        <p:spPr>
          <a:xfrm>
            <a:off x="4832400" y="1225225"/>
            <a:ext cx="3999900" cy="3054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GB"/>
              <a:t>1980s</a:t>
            </a:r>
            <a:endParaRPr/>
          </a:p>
          <a:p>
            <a:pPr indent="0" lvl="0" marL="457200" rtl="0" algn="l">
              <a:spcBef>
                <a:spcPts val="1600"/>
              </a:spcBef>
              <a:spcAft>
                <a:spcPts val="0"/>
              </a:spcAft>
              <a:buClr>
                <a:schemeClr val="dk1"/>
              </a:buClr>
              <a:buSzPts val="1100"/>
              <a:buFont typeface="Arial"/>
              <a:buNone/>
            </a:pPr>
            <a:r>
              <a:rPr lang="en-GB"/>
              <a:t>Advances in Knowledge representation, Knowledge Based Reasoning, and Knowledge Based Systems.</a:t>
            </a:r>
            <a:endParaRPr/>
          </a:p>
          <a:p>
            <a:pPr indent="0" lvl="0" marL="457200" rtl="0" algn="l">
              <a:spcBef>
                <a:spcPts val="1600"/>
              </a:spcBef>
              <a:spcAft>
                <a:spcPts val="0"/>
              </a:spcAft>
              <a:buClr>
                <a:schemeClr val="dk1"/>
              </a:buClr>
              <a:buSzPts val="1100"/>
              <a:buFont typeface="Arial"/>
              <a:buNone/>
            </a:pPr>
            <a:r>
              <a:rPr lang="en-GB"/>
              <a:t>“Intelligence goes against the principle of parsimony-- it is based on the processing of large amounts of diverse knowledge in different ways.” -- Pamela McCorduck</a:t>
            </a:r>
            <a:endParaRPr/>
          </a:p>
          <a:p>
            <a:pPr indent="0" lvl="0" marL="0" rtl="0" algn="l">
              <a:spcBef>
                <a:spcPts val="1600"/>
              </a:spcBef>
              <a:spcAft>
                <a:spcPts val="1200"/>
              </a:spcAft>
              <a:buNone/>
            </a:pPr>
            <a:r>
              <a:t/>
            </a:r>
            <a:endParaRPr/>
          </a:p>
        </p:txBody>
      </p:sp>
      <p:pic>
        <p:nvPicPr>
          <p:cNvPr id="203" name="Google Shape;203;p30"/>
          <p:cNvPicPr preferRelativeResize="0"/>
          <p:nvPr/>
        </p:nvPicPr>
        <p:blipFill>
          <a:blip r:embed="rId3">
            <a:alphaModFix/>
          </a:blip>
          <a:stretch>
            <a:fillRect/>
          </a:stretch>
        </p:blipFill>
        <p:spPr>
          <a:xfrm>
            <a:off x="565513" y="2571750"/>
            <a:ext cx="3492272" cy="2458775"/>
          </a:xfrm>
          <a:prstGeom prst="rect">
            <a:avLst/>
          </a:prstGeom>
          <a:noFill/>
          <a:ln>
            <a:noFill/>
          </a:ln>
        </p:spPr>
      </p:pic>
      <p:sp>
        <p:nvSpPr>
          <p:cNvPr id="204" name="Google Shape;204;p30"/>
          <p:cNvSpPr txBox="1"/>
          <p:nvPr/>
        </p:nvSpPr>
        <p:spPr>
          <a:xfrm>
            <a:off x="4496700" y="4397125"/>
            <a:ext cx="4335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By Unknown - http://www.le-grenier-informatique.fr/medias/images/eliza-title.jpg, Public Domain, https://commons.wikimedia.org/w/index.php?curid=70571280</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
        <p:nvSpPr>
          <p:cNvPr id="210" name="Google Shape;210;p31"/>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Symbolic NLP</a:t>
            </a:r>
            <a:r>
              <a:rPr lang="en-GB"/>
              <a:t> </a:t>
            </a:r>
            <a:endParaRPr/>
          </a:p>
          <a:p>
            <a:pPr indent="0" lvl="0" marL="0" rtl="0" algn="l">
              <a:spcBef>
                <a:spcPts val="1200"/>
              </a:spcBef>
              <a:spcAft>
                <a:spcPts val="0"/>
              </a:spcAft>
              <a:buNone/>
            </a:pPr>
            <a:r>
              <a:rPr lang="en-GB"/>
              <a:t>1980s</a:t>
            </a:r>
            <a:endParaRPr/>
          </a:p>
          <a:p>
            <a:pPr indent="0" lvl="0" marL="450000" rtl="0" algn="l">
              <a:spcBef>
                <a:spcPts val="1200"/>
              </a:spcBef>
              <a:spcAft>
                <a:spcPts val="0"/>
              </a:spcAft>
              <a:buNone/>
            </a:pPr>
            <a:r>
              <a:rPr lang="en-GB"/>
              <a:t>	Development of Transformational Generative Grammars (TGGs) also called Constituency grammars</a:t>
            </a:r>
            <a:endParaRPr/>
          </a:p>
          <a:p>
            <a:pPr indent="0" lvl="0" marL="450000" rtl="0" algn="l">
              <a:spcBef>
                <a:spcPts val="1200"/>
              </a:spcBef>
              <a:spcAft>
                <a:spcPts val="0"/>
              </a:spcAft>
              <a:buNone/>
            </a:pPr>
            <a:r>
              <a:rPr lang="en-GB"/>
              <a:t>Based on the concept of I-structure and E-structure (internal and external structure) of language </a:t>
            </a:r>
            <a:endParaRPr/>
          </a:p>
          <a:p>
            <a:pPr indent="0" lvl="0" marL="450000" rtl="0" algn="l">
              <a:spcBef>
                <a:spcPts val="1200"/>
              </a:spcBef>
              <a:spcAft>
                <a:spcPts val="1200"/>
              </a:spcAft>
              <a:buNone/>
            </a:pPr>
            <a:r>
              <a:rPr lang="en-GB"/>
              <a:t>Noam Chomsky one of the most prolific contributors in this area </a:t>
            </a:r>
            <a:endParaRPr/>
          </a:p>
        </p:txBody>
      </p:sp>
      <p:sp>
        <p:nvSpPr>
          <p:cNvPr id="211" name="Google Shape;211;p31"/>
          <p:cNvSpPr txBox="1"/>
          <p:nvPr>
            <p:ph idx="2" type="body"/>
          </p:nvPr>
        </p:nvSpPr>
        <p:spPr>
          <a:xfrm>
            <a:off x="4832400" y="3747925"/>
            <a:ext cx="3999900" cy="41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00"/>
              <a:t>Image source: Wikipedia</a:t>
            </a:r>
            <a:endParaRPr sz="1000"/>
          </a:p>
        </p:txBody>
      </p:sp>
      <p:pic>
        <p:nvPicPr>
          <p:cNvPr id="212" name="Google Shape;212;p31"/>
          <p:cNvPicPr preferRelativeResize="0"/>
          <p:nvPr/>
        </p:nvPicPr>
        <p:blipFill>
          <a:blip r:embed="rId3">
            <a:alphaModFix/>
          </a:blip>
          <a:stretch>
            <a:fillRect/>
          </a:stretch>
        </p:blipFill>
        <p:spPr>
          <a:xfrm>
            <a:off x="4832400" y="1225225"/>
            <a:ext cx="3999900" cy="1999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GB"/>
              <a:t>Read through this passage, and respond with what transpired in your minds: </a:t>
            </a:r>
            <a:endParaRPr/>
          </a:p>
          <a:p>
            <a:pPr indent="0" lvl="0" marL="0" rtl="0" algn="l">
              <a:spcBef>
                <a:spcPts val="1200"/>
              </a:spcBef>
              <a:spcAft>
                <a:spcPts val="0"/>
              </a:spcAft>
              <a:buNone/>
            </a:pPr>
            <a:r>
              <a:rPr lang="en-GB"/>
              <a:t>“</a:t>
            </a:r>
            <a:r>
              <a:rPr lang="en-GB"/>
              <a:t>Once there lived a group of monkeys in a mountain slope. During the winter, they were unable to stand the severe cold and heavy rains. Mistaking red berries for embers of fire, they collected some of the wild red berries and gathered around to blow air. </a:t>
            </a:r>
            <a:endParaRPr/>
          </a:p>
          <a:p>
            <a:pPr indent="0" lvl="0" marL="0" rtl="0" algn="l">
              <a:spcBef>
                <a:spcPts val="1200"/>
              </a:spcBef>
              <a:spcAft>
                <a:spcPts val="0"/>
              </a:spcAft>
              <a:buNone/>
            </a:pPr>
            <a:r>
              <a:rPr lang="en-GB"/>
              <a:t>Watching their vain effort in amusement, Suchimukha, a bird, told them, "You fools, they are not embers but red berries. Why do you waste your energy on them? This will not save you from cold. Go and look for a shelter in a cave or a place free from wind. The clouds are thick and there will be no immediate relief from rain."</a:t>
            </a:r>
            <a:endParaRPr/>
          </a:p>
          <a:p>
            <a:pPr indent="0" lvl="0" marL="0" rtl="0" algn="l">
              <a:spcBef>
                <a:spcPts val="1200"/>
              </a:spcBef>
              <a:spcAft>
                <a:spcPts val="0"/>
              </a:spcAft>
              <a:buClr>
                <a:schemeClr val="dk1"/>
              </a:buClr>
              <a:buSzPct val="61111"/>
              <a:buFont typeface="Arial"/>
              <a:buNone/>
            </a:pPr>
            <a:r>
              <a:rPr lang="en-GB"/>
              <a:t>An old member of the monkey gang angrily told the bird, "Why do you poke your nose in our affairs? Go away. Haven't the elders said that he who cherishes his welfare should not talk to a gambler or an inefficient workman. So is the person a fool who talks to an idiot or a pleasure seeker."</a:t>
            </a:r>
            <a:endParaRPr/>
          </a:p>
          <a:p>
            <a:pPr indent="0" lvl="0" marL="0" rtl="0" algn="l">
              <a:spcBef>
                <a:spcPts val="1200"/>
              </a:spcBef>
              <a:spcAft>
                <a:spcPts val="0"/>
              </a:spcAft>
              <a:buClr>
                <a:schemeClr val="dk1"/>
              </a:buClr>
              <a:buSzPct val="61111"/>
              <a:buFont typeface="Arial"/>
              <a:buNone/>
            </a:pPr>
            <a:r>
              <a:rPr lang="en-GB"/>
              <a:t>Disregarding the old monkey's anger and not giving room to any other monkey to talk, Suchimukha went on repeating his advice to them to seek shelter elsewhere. Tired with the bird's unwanted advice, one of the monkeys sprang at the bird and bashed him against a rock till he was dead.</a:t>
            </a:r>
            <a:endParaRPr/>
          </a:p>
          <a:p>
            <a:pPr indent="0" lvl="0" marL="0" rtl="0" algn="l">
              <a:spcBef>
                <a:spcPts val="1200"/>
              </a:spcBef>
              <a:spcAft>
                <a:spcPts val="1200"/>
              </a:spcAft>
              <a:buNone/>
            </a:pPr>
            <a:r>
              <a:rPr lang="en-GB"/>
              <a:t>Karataka said at the end of the story, "If you counsel a fool it will only provoke him and not pacify. If you feed milk to a snake it will increase its store of poison. That's why you should not offer advice to everyone. Look, how two good sparrows lost their home, all due to a foolish monkey.</a:t>
            </a:r>
            <a:r>
              <a:rPr lang="en-GB" sz="900">
                <a:highlight>
                  <a:srgbClr val="FFFFCC"/>
                </a:highlight>
                <a:latin typeface="Verdana"/>
                <a:ea typeface="Verdana"/>
                <a:cs typeface="Verdana"/>
                <a:sym typeface="Verdana"/>
              </a:rPr>
              <a:t>"</a:t>
            </a:r>
            <a:r>
              <a:rPr lang="en-GB"/>
              <a:t>”</a:t>
            </a:r>
            <a:endParaRPr/>
          </a:p>
        </p:txBody>
      </p:sp>
      <p:sp>
        <p:nvSpPr>
          <p:cNvPr id="70" name="Google Shape;70;p14"/>
          <p:cNvSpPr txBox="1"/>
          <p:nvPr/>
        </p:nvSpPr>
        <p:spPr>
          <a:xfrm>
            <a:off x="5035675" y="4442600"/>
            <a:ext cx="3716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Passage Source: </a:t>
            </a:r>
            <a:r>
              <a:rPr lang="en-GB" sz="1000" u="sng">
                <a:solidFill>
                  <a:schemeClr val="hlink"/>
                </a:solidFill>
                <a:hlinkClick r:id="rId3"/>
              </a:rPr>
              <a:t>https://www.talesofpanchatantra.com/works/book1-the-separation-of-friends</a:t>
            </a:r>
            <a:r>
              <a:rPr lang="en-GB" sz="1000"/>
              <a:t> </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
        <p:nvSpPr>
          <p:cNvPr id="218" name="Google Shape;218;p32"/>
          <p:cNvSpPr txBox="1"/>
          <p:nvPr>
            <p:ph idx="1" type="body"/>
          </p:nvPr>
        </p:nvSpPr>
        <p:spPr>
          <a:xfrm>
            <a:off x="311700" y="1225225"/>
            <a:ext cx="3999900" cy="335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t>Statistical NLP </a:t>
            </a:r>
            <a:endParaRPr b="1"/>
          </a:p>
          <a:p>
            <a:pPr indent="0" lvl="0" marL="0" rtl="0" algn="l">
              <a:spcBef>
                <a:spcPts val="1200"/>
              </a:spcBef>
              <a:spcAft>
                <a:spcPts val="0"/>
              </a:spcAft>
              <a:buNone/>
            </a:pPr>
            <a:r>
              <a:rPr lang="en-GB"/>
              <a:t>Late 1990s</a:t>
            </a:r>
            <a:endParaRPr/>
          </a:p>
          <a:p>
            <a:pPr indent="0" lvl="0" marL="0" rtl="0" algn="l">
              <a:spcBef>
                <a:spcPts val="1200"/>
              </a:spcBef>
              <a:spcAft>
                <a:spcPts val="0"/>
              </a:spcAft>
              <a:buNone/>
            </a:pPr>
            <a:r>
              <a:rPr lang="en-GB"/>
              <a:t>Also called “corpus linguistics” </a:t>
            </a:r>
            <a:endParaRPr/>
          </a:p>
          <a:p>
            <a:pPr indent="0" lvl="0" marL="0" rtl="0" algn="l">
              <a:spcBef>
                <a:spcPts val="1200"/>
              </a:spcBef>
              <a:spcAft>
                <a:spcPts val="0"/>
              </a:spcAft>
              <a:buNone/>
            </a:pPr>
            <a:r>
              <a:rPr lang="en-GB"/>
              <a:t>Based on learning natural language constructs given a large corpus of text. </a:t>
            </a:r>
            <a:endParaRPr/>
          </a:p>
          <a:p>
            <a:pPr indent="0" lvl="0" marL="0" rtl="0" algn="l">
              <a:spcBef>
                <a:spcPts val="1200"/>
              </a:spcBef>
              <a:spcAft>
                <a:spcPts val="0"/>
              </a:spcAft>
              <a:buNone/>
            </a:pPr>
            <a:r>
              <a:rPr lang="en-GB"/>
              <a:t>Distributional hypothesis: “Words with similar meanings tend to appear in similar contexts” </a:t>
            </a:r>
            <a:endParaRPr/>
          </a:p>
          <a:p>
            <a:pPr indent="0" lvl="0" marL="0" rtl="0" algn="l">
              <a:spcBef>
                <a:spcPts val="1200"/>
              </a:spcBef>
              <a:spcAft>
                <a:spcPts val="0"/>
              </a:spcAft>
              <a:buNone/>
            </a:pPr>
            <a:r>
              <a:rPr lang="en-GB"/>
              <a:t>Cooccurrence as the </a:t>
            </a:r>
            <a:r>
              <a:rPr lang="en-GB"/>
              <a:t>statistical</a:t>
            </a:r>
            <a:r>
              <a:rPr lang="en-GB"/>
              <a:t> basis for learning latent semantics</a:t>
            </a:r>
            <a:endParaRPr/>
          </a:p>
          <a:p>
            <a:pPr indent="0" lvl="0" marL="0" rtl="0" algn="l">
              <a:spcBef>
                <a:spcPts val="1200"/>
              </a:spcBef>
              <a:spcAft>
                <a:spcPts val="1200"/>
              </a:spcAft>
              <a:buNone/>
            </a:pPr>
            <a:r>
              <a:rPr lang="en-GB"/>
              <a:t>Hebbian rule: “Cells that fire together, wire together” </a:t>
            </a:r>
            <a:endParaRPr/>
          </a:p>
        </p:txBody>
      </p:sp>
      <p:sp>
        <p:nvSpPr>
          <p:cNvPr id="219" name="Google Shape;219;p32"/>
          <p:cNvSpPr txBox="1"/>
          <p:nvPr>
            <p:ph idx="2" type="body"/>
          </p:nvPr>
        </p:nvSpPr>
        <p:spPr>
          <a:xfrm>
            <a:off x="4832400" y="3976525"/>
            <a:ext cx="3999900" cy="831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GB" sz="1200"/>
              <a:t>Word distribution in documents found to be very skewed -- approximated by a Zipf distribution </a:t>
            </a:r>
            <a:endParaRPr/>
          </a:p>
        </p:txBody>
      </p:sp>
      <p:pic>
        <p:nvPicPr>
          <p:cNvPr id="220" name="Google Shape;220;p32"/>
          <p:cNvPicPr preferRelativeResize="0"/>
          <p:nvPr/>
        </p:nvPicPr>
        <p:blipFill>
          <a:blip r:embed="rId3">
            <a:alphaModFix/>
          </a:blip>
          <a:stretch>
            <a:fillRect/>
          </a:stretch>
        </p:blipFill>
        <p:spPr>
          <a:xfrm>
            <a:off x="4490925" y="1119675"/>
            <a:ext cx="4527601" cy="29041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
        <p:nvSpPr>
          <p:cNvPr id="226" name="Google Shape;226;p33"/>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Statistical NLP</a:t>
            </a:r>
            <a:endParaRPr b="1"/>
          </a:p>
          <a:p>
            <a:pPr indent="0" lvl="0" marL="0" rtl="0" algn="l">
              <a:spcBef>
                <a:spcPts val="1200"/>
              </a:spcBef>
              <a:spcAft>
                <a:spcPts val="0"/>
              </a:spcAft>
              <a:buNone/>
            </a:pPr>
            <a:r>
              <a:rPr lang="en-GB"/>
              <a:t>Statistical Language Model is based on assigning probabilities to sequences of words</a:t>
            </a:r>
            <a:endParaRPr/>
          </a:p>
          <a:p>
            <a:pPr indent="0" lvl="0" marL="0" rtl="0" algn="l">
              <a:spcBef>
                <a:spcPts val="1200"/>
              </a:spcBef>
              <a:spcAft>
                <a:spcPts val="0"/>
              </a:spcAft>
              <a:buNone/>
            </a:pPr>
            <a:r>
              <a:rPr lang="en-GB"/>
              <a:t>A sequence of n-words taken as a unit is called an n-gram </a:t>
            </a:r>
            <a:endParaRPr/>
          </a:p>
          <a:p>
            <a:pPr indent="0" lvl="0" marL="0" rtl="0" algn="l">
              <a:spcBef>
                <a:spcPts val="1200"/>
              </a:spcBef>
              <a:spcAft>
                <a:spcPts val="1200"/>
              </a:spcAft>
              <a:buNone/>
            </a:pPr>
            <a:r>
              <a:rPr lang="en-GB"/>
              <a:t>Linguistic constructs derived from differences between the joint probability P(w</a:t>
            </a:r>
            <a:r>
              <a:rPr baseline="-25000" lang="en-GB"/>
              <a:t>1</a:t>
            </a:r>
            <a:r>
              <a:rPr lang="en-GB"/>
              <a:t>, w</a:t>
            </a:r>
            <a:r>
              <a:rPr baseline="-25000" lang="en-GB"/>
              <a:t>2</a:t>
            </a:r>
            <a:r>
              <a:rPr lang="en-GB"/>
              <a:t>, … w</a:t>
            </a:r>
            <a:r>
              <a:rPr baseline="-25000" lang="en-GB"/>
              <a:t>n</a:t>
            </a:r>
            <a:r>
              <a:rPr lang="en-GB"/>
              <a:t>) of a sequence as against the product of their marginal probabilities: P(w</a:t>
            </a:r>
            <a:r>
              <a:rPr baseline="-25000" lang="en-GB"/>
              <a:t>1</a:t>
            </a:r>
            <a:r>
              <a:rPr lang="en-GB"/>
              <a:t>)P(w</a:t>
            </a:r>
            <a:r>
              <a:rPr baseline="-25000" lang="en-GB"/>
              <a:t>2</a:t>
            </a:r>
            <a:r>
              <a:rPr lang="en-GB"/>
              <a:t>)...P(w</a:t>
            </a:r>
            <a:r>
              <a:rPr baseline="-25000" lang="en-GB"/>
              <a:t>n</a:t>
            </a:r>
            <a:r>
              <a:rPr lang="en-GB"/>
              <a:t>) </a:t>
            </a:r>
            <a:endParaRPr/>
          </a:p>
        </p:txBody>
      </p:sp>
      <p:sp>
        <p:nvSpPr>
          <p:cNvPr id="227" name="Google Shape;227;p33"/>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200"/>
              <a:t>Guess the meaning of the term </a:t>
            </a:r>
            <a:r>
              <a:rPr b="1" lang="en-GB" sz="1200"/>
              <a:t>greebel</a:t>
            </a:r>
            <a:r>
              <a:rPr lang="en-GB" sz="1200"/>
              <a:t> in the below paragraph: </a:t>
            </a:r>
            <a:endParaRPr sz="1200"/>
          </a:p>
          <a:p>
            <a:pPr indent="0" lvl="0" marL="0" rtl="0" algn="l">
              <a:spcBef>
                <a:spcPts val="1600"/>
              </a:spcBef>
              <a:spcAft>
                <a:spcPts val="0"/>
              </a:spcAft>
              <a:buClr>
                <a:schemeClr val="dk1"/>
              </a:buClr>
              <a:buSzPts val="1100"/>
              <a:buFont typeface="Arial"/>
              <a:buNone/>
            </a:pPr>
            <a:r>
              <a:rPr lang="en-GB" sz="1200"/>
              <a:t>“Everyday, I go to work in a greebel. There are two options for me. The 8:15 slow greebel takes 45 minutes, while the 8:30 fast greebel takes me to work in 30 minutes. If I miss both, I can take the purple line greebel at 8:40, but will need to change twice before reaching office, an hour later.”</a:t>
            </a:r>
            <a:endParaRPr/>
          </a:p>
          <a:p>
            <a:pPr indent="0" lvl="0" marL="0" rtl="0" algn="l">
              <a:spcBef>
                <a:spcPts val="16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
        <p:nvSpPr>
          <p:cNvPr id="233" name="Google Shape;233;p34"/>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Neural NLP</a:t>
            </a:r>
            <a:endParaRPr b="1"/>
          </a:p>
          <a:p>
            <a:pPr indent="0" lvl="0" marL="0" rtl="0" algn="l">
              <a:spcBef>
                <a:spcPts val="1200"/>
              </a:spcBef>
              <a:spcAft>
                <a:spcPts val="0"/>
              </a:spcAft>
              <a:buNone/>
            </a:pPr>
            <a:r>
              <a:rPr lang="en-GB"/>
              <a:t>2010s</a:t>
            </a:r>
            <a:endParaRPr/>
          </a:p>
          <a:p>
            <a:pPr indent="0" lvl="0" marL="0" rtl="0" algn="l">
              <a:spcBef>
                <a:spcPts val="1200"/>
              </a:spcBef>
              <a:spcAft>
                <a:spcPts val="0"/>
              </a:spcAft>
              <a:buNone/>
            </a:pPr>
            <a:r>
              <a:rPr lang="en-GB"/>
              <a:t>A characteristic feature of statistical NLP is the vector space </a:t>
            </a:r>
            <a:r>
              <a:rPr lang="en-GB"/>
              <a:t>representation</a:t>
            </a:r>
            <a:r>
              <a:rPr lang="en-GB"/>
              <a:t> of terms and </a:t>
            </a:r>
            <a:r>
              <a:rPr lang="en-GB"/>
              <a:t>documents, making it possible to use linear algebra for linguistic processing</a:t>
            </a:r>
            <a:endParaRPr/>
          </a:p>
          <a:p>
            <a:pPr indent="0" lvl="0" marL="0" rtl="0" algn="l">
              <a:spcBef>
                <a:spcPts val="1200"/>
              </a:spcBef>
              <a:spcAft>
                <a:spcPts val="1200"/>
              </a:spcAft>
              <a:buNone/>
            </a:pPr>
            <a:r>
              <a:rPr lang="en-GB"/>
              <a:t>However, term vectors tend to be very high dimensional vectors-- leading to challenges collectively called the “curse of dimensionality” </a:t>
            </a:r>
            <a:endParaRPr/>
          </a:p>
        </p:txBody>
      </p:sp>
      <p:sp>
        <p:nvSpPr>
          <p:cNvPr id="234" name="Google Shape;234;p34"/>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 variety of techniques were explored for dimensionality reduction, including linear mappings like PCA, SVD, etc. and non-linear maps like MDS and LLE. </a:t>
            </a:r>
            <a:endParaRPr/>
          </a:p>
          <a:p>
            <a:pPr indent="0" lvl="0" marL="0" rtl="0" algn="l">
              <a:spcBef>
                <a:spcPts val="1200"/>
              </a:spcBef>
              <a:spcAft>
                <a:spcPts val="0"/>
              </a:spcAft>
              <a:buNone/>
            </a:pPr>
            <a:r>
              <a:rPr lang="en-GB"/>
              <a:t>Advances in GPUs brought back Artificial Neural Networks (ANNs) to life, which can be used to learn non-linear mappings </a:t>
            </a:r>
            <a:endParaRPr/>
          </a:p>
          <a:p>
            <a:pPr indent="0" lvl="0" marL="0" rtl="0" algn="l">
              <a:spcBef>
                <a:spcPts val="1200"/>
              </a:spcBef>
              <a:spcAft>
                <a:spcPts val="1200"/>
              </a:spcAft>
              <a:buNone/>
            </a:pPr>
            <a:r>
              <a:rPr lang="en-GB"/>
              <a:t>Neural network based vector models are mostly in vogue today, called by the name </a:t>
            </a:r>
            <a:r>
              <a:rPr i="1" lang="en-GB">
                <a:solidFill>
                  <a:srgbClr val="0000FF"/>
                </a:solidFill>
              </a:rPr>
              <a:t>embeddings</a:t>
            </a:r>
            <a:r>
              <a:rPr lang="en-GB"/>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
        <p:nvSpPr>
          <p:cNvPr id="240" name="Google Shape;240;p3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Neural NLP</a:t>
            </a:r>
            <a:r>
              <a:rPr lang="en-GB"/>
              <a:t> </a:t>
            </a:r>
            <a:endParaRPr/>
          </a:p>
          <a:p>
            <a:pPr indent="0" lvl="0" marL="0" rtl="0" algn="l">
              <a:spcBef>
                <a:spcPts val="1200"/>
              </a:spcBef>
              <a:spcAft>
                <a:spcPts val="0"/>
              </a:spcAft>
              <a:buNone/>
            </a:pPr>
            <a:r>
              <a:rPr lang="en-GB"/>
              <a:t>A common drawback of </a:t>
            </a:r>
            <a:r>
              <a:rPr lang="en-GB"/>
              <a:t>Statistical</a:t>
            </a:r>
            <a:r>
              <a:rPr lang="en-GB"/>
              <a:t> NLP is the high amounts of pre-processing (lemmatization, stemming, etc) and feature extraction (NER, phrase identification, etc) necessary </a:t>
            </a:r>
            <a:endParaRPr/>
          </a:p>
          <a:p>
            <a:pPr indent="0" lvl="0" marL="0" rtl="0" algn="l">
              <a:spcBef>
                <a:spcPts val="1200"/>
              </a:spcBef>
              <a:spcAft>
                <a:spcPts val="1200"/>
              </a:spcAft>
              <a:buNone/>
            </a:pPr>
            <a:r>
              <a:rPr lang="en-GB"/>
              <a:t>Representation learning (or feature learning) that is characteristic of deep neural networks have been increasingly used lately to do away with manual feature engineering. </a:t>
            </a:r>
            <a:endParaRPr/>
          </a:p>
        </p:txBody>
      </p:sp>
      <p:sp>
        <p:nvSpPr>
          <p:cNvPr id="241" name="Google Shape;241;p3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t>Seq2seq</a:t>
            </a:r>
            <a:r>
              <a:rPr lang="en-GB"/>
              <a:t> </a:t>
            </a:r>
            <a:endParaRPr/>
          </a:p>
          <a:p>
            <a:pPr indent="0" lvl="0" marL="0" rtl="0" algn="l">
              <a:spcBef>
                <a:spcPts val="1200"/>
              </a:spcBef>
              <a:spcAft>
                <a:spcPts val="0"/>
              </a:spcAft>
              <a:buNone/>
            </a:pPr>
            <a:r>
              <a:rPr lang="en-GB"/>
              <a:t>Family of deep NN architectures to transform an input sequence into an output sequence. Early forms of neural AI, with architectures like RNN, LSTM, GRU, etc. </a:t>
            </a:r>
            <a:endParaRPr/>
          </a:p>
          <a:p>
            <a:pPr indent="0" lvl="0" marL="0" rtl="0" algn="l">
              <a:spcBef>
                <a:spcPts val="1200"/>
              </a:spcBef>
              <a:spcAft>
                <a:spcPts val="0"/>
              </a:spcAft>
              <a:buNone/>
            </a:pPr>
            <a:r>
              <a:rPr b="1" lang="en-GB"/>
              <a:t>Transformer </a:t>
            </a:r>
            <a:endParaRPr b="1"/>
          </a:p>
          <a:p>
            <a:pPr indent="0" lvl="0" marL="0" rtl="0" algn="l">
              <a:spcBef>
                <a:spcPts val="1200"/>
              </a:spcBef>
              <a:spcAft>
                <a:spcPts val="1200"/>
              </a:spcAft>
              <a:buNone/>
            </a:pPr>
            <a:r>
              <a:rPr lang="en-GB"/>
              <a:t>Deep NN </a:t>
            </a:r>
            <a:r>
              <a:rPr lang="en-GB"/>
              <a:t>architectures</a:t>
            </a:r>
            <a:r>
              <a:rPr lang="en-GB"/>
              <a:t> based on </a:t>
            </a:r>
            <a:r>
              <a:rPr i="1" lang="en-GB"/>
              <a:t>self-attention</a:t>
            </a:r>
            <a:r>
              <a:rPr lang="en-GB"/>
              <a:t> that can address issues of long-range dependencies (LRDs) in sentences. Current SOTA for several NLP applications with pre-training and transfer learning. Examples: BERT, GPT, T5, etc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
        <p:nvSpPr>
          <p:cNvPr id="247" name="Google Shape;247;p36"/>
          <p:cNvSpPr txBox="1"/>
          <p:nvPr>
            <p:ph idx="1" type="body"/>
          </p:nvPr>
        </p:nvSpPr>
        <p:spPr>
          <a:xfrm>
            <a:off x="311700" y="1225225"/>
            <a:ext cx="3999900" cy="335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t>LLMs and Foundation Models</a:t>
            </a:r>
            <a:r>
              <a:rPr lang="en-GB"/>
              <a:t> </a:t>
            </a:r>
            <a:endParaRPr/>
          </a:p>
          <a:p>
            <a:pPr indent="0" lvl="0" marL="0" rtl="0" algn="l">
              <a:spcBef>
                <a:spcPts val="1200"/>
              </a:spcBef>
              <a:spcAft>
                <a:spcPts val="0"/>
              </a:spcAft>
              <a:buNone/>
            </a:pPr>
            <a:r>
              <a:rPr lang="en-GB"/>
              <a:t>Large Language Models (LLMs) also called Foundation Models, are neural network architectures trained on a large, natural language corpus (web scale dataset) </a:t>
            </a:r>
            <a:endParaRPr/>
          </a:p>
          <a:p>
            <a:pPr indent="0" lvl="0" marL="0" rtl="0" algn="l">
              <a:spcBef>
                <a:spcPts val="1200"/>
              </a:spcBef>
              <a:spcAft>
                <a:spcPts val="0"/>
              </a:spcAft>
              <a:buNone/>
            </a:pPr>
            <a:r>
              <a:rPr lang="en-GB"/>
              <a:t>Typically, LLMs employ multi-head transformer, or Mixture of Experts (MoE) architectures, hosting hundreds of billions of parameters  </a:t>
            </a:r>
            <a:endParaRPr/>
          </a:p>
          <a:p>
            <a:pPr indent="0" lvl="0" marL="0" rtl="0" algn="l">
              <a:spcBef>
                <a:spcPts val="1200"/>
              </a:spcBef>
              <a:spcAft>
                <a:spcPts val="1200"/>
              </a:spcAft>
              <a:buNone/>
            </a:pPr>
            <a:r>
              <a:rPr lang="en-GB"/>
              <a:t>Their training is based on Masked Language Model (MLM), along with other techniques like Reinforcement Learning with Human Feedback (RLHF) </a:t>
            </a:r>
            <a:endParaRPr/>
          </a:p>
        </p:txBody>
      </p:sp>
      <p:sp>
        <p:nvSpPr>
          <p:cNvPr id="248" name="Google Shape;248;p36"/>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LLMs are adapted to specific contexts using a variety of techniques: </a:t>
            </a:r>
            <a:endParaRPr/>
          </a:p>
          <a:p>
            <a:pPr indent="-317500" lvl="0" marL="457200" rtl="0" algn="l">
              <a:spcBef>
                <a:spcPts val="1200"/>
              </a:spcBef>
              <a:spcAft>
                <a:spcPts val="0"/>
              </a:spcAft>
              <a:buSzPts val="1400"/>
              <a:buChar char="●"/>
            </a:pPr>
            <a:r>
              <a:rPr lang="en-GB"/>
              <a:t>Fine-tuning: Creating a domain-specific “demonstration” corpus and adjusting weights of final few layers of LLM architecture </a:t>
            </a:r>
            <a:endParaRPr/>
          </a:p>
          <a:p>
            <a:pPr indent="-317500" lvl="0" marL="457200" rtl="0" algn="l">
              <a:spcBef>
                <a:spcPts val="0"/>
              </a:spcBef>
              <a:spcAft>
                <a:spcPts val="0"/>
              </a:spcAft>
              <a:buSzPts val="1400"/>
              <a:buChar char="●"/>
            </a:pPr>
            <a:r>
              <a:rPr lang="en-GB"/>
              <a:t>Retrieval Augmented Generation (RAG): Using a vector database of sentence embeddings of domain-specific corpus for output generation, without changing LLM weights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NLP and AGI</a:t>
            </a:r>
            <a:endParaRPr/>
          </a:p>
        </p:txBody>
      </p:sp>
      <p:sp>
        <p:nvSpPr>
          <p:cNvPr id="254" name="Google Shape;254;p37"/>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Despite the impressive performance of LLMs in various NLP tasks, </a:t>
            </a:r>
            <a:r>
              <a:rPr lang="en-GB"/>
              <a:t>several</a:t>
            </a:r>
            <a:r>
              <a:rPr lang="en-GB"/>
              <a:t> “common sense” challenges still persist </a:t>
            </a:r>
            <a:endParaRPr/>
          </a:p>
          <a:p>
            <a:pPr indent="0" lvl="0" marL="0" rtl="0" algn="l">
              <a:spcBef>
                <a:spcPts val="1200"/>
              </a:spcBef>
              <a:spcAft>
                <a:spcPts val="0"/>
              </a:spcAft>
              <a:buNone/>
            </a:pPr>
            <a:r>
              <a:rPr lang="en-GB"/>
              <a:t>Most of these problems include some form of coreference resolution</a:t>
            </a:r>
            <a:endParaRPr/>
          </a:p>
          <a:p>
            <a:pPr indent="0" lvl="0" marL="0" rtl="0" algn="l">
              <a:spcBef>
                <a:spcPts val="1200"/>
              </a:spcBef>
              <a:spcAft>
                <a:spcPts val="1200"/>
              </a:spcAft>
              <a:buNone/>
            </a:pPr>
            <a:r>
              <a:rPr lang="en-GB"/>
              <a:t>A common class of coreference resolution problems that require common sense understanding, are the so-called “Winograd schemas” named after Terry Winograd </a:t>
            </a:r>
            <a:endParaRPr/>
          </a:p>
        </p:txBody>
      </p:sp>
      <p:sp>
        <p:nvSpPr>
          <p:cNvPr id="255" name="Google Shape;255;p37"/>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Winograd Schema examples: </a:t>
            </a:r>
            <a:endParaRPr b="1"/>
          </a:p>
          <a:p>
            <a:pPr indent="0" lvl="0" marL="0" rtl="0" algn="l">
              <a:spcBef>
                <a:spcPts val="1200"/>
              </a:spcBef>
              <a:spcAft>
                <a:spcPts val="0"/>
              </a:spcAft>
              <a:buNone/>
            </a:pPr>
            <a:r>
              <a:rPr lang="en-GB" sz="1050">
                <a:solidFill>
                  <a:schemeClr val="accent1"/>
                </a:solidFill>
                <a:highlight>
                  <a:srgbClr val="FFFFFF"/>
                </a:highlight>
                <a:latin typeface="Arial"/>
                <a:ea typeface="Arial"/>
                <a:cs typeface="Arial"/>
                <a:sym typeface="Arial"/>
              </a:rPr>
              <a:t>The city councilmen refused the demonstrators a permit because they feared violence.</a:t>
            </a:r>
            <a:endParaRPr sz="1050">
              <a:solidFill>
                <a:schemeClr val="accent1"/>
              </a:solidFill>
              <a:highlight>
                <a:srgbClr val="FFFFFF"/>
              </a:highlight>
              <a:latin typeface="Arial"/>
              <a:ea typeface="Arial"/>
              <a:cs typeface="Arial"/>
              <a:sym typeface="Arial"/>
            </a:endParaRPr>
          </a:p>
          <a:p>
            <a:pPr indent="0" lvl="0" marL="0" rtl="0" algn="l">
              <a:spcBef>
                <a:spcPts val="1200"/>
              </a:spcBef>
              <a:spcAft>
                <a:spcPts val="0"/>
              </a:spcAft>
              <a:buNone/>
            </a:pPr>
            <a:r>
              <a:rPr lang="en-GB" sz="1050">
                <a:solidFill>
                  <a:schemeClr val="accent1"/>
                </a:solidFill>
                <a:highlight>
                  <a:srgbClr val="FFFFFF"/>
                </a:highlight>
                <a:latin typeface="Arial"/>
                <a:ea typeface="Arial"/>
                <a:cs typeface="Arial"/>
                <a:sym typeface="Arial"/>
              </a:rPr>
              <a:t>The city councilmen refused the demonstrators a permit because they advocated violence.</a:t>
            </a:r>
            <a:endParaRPr sz="1050">
              <a:solidFill>
                <a:schemeClr val="accent1"/>
              </a:solidFill>
              <a:highlight>
                <a:srgbClr val="FFFFFF"/>
              </a:highlight>
              <a:latin typeface="Arial"/>
              <a:ea typeface="Arial"/>
              <a:cs typeface="Arial"/>
              <a:sym typeface="Arial"/>
            </a:endParaRPr>
          </a:p>
          <a:p>
            <a:pPr indent="0" lvl="0" marL="0" rtl="0" algn="l">
              <a:spcBef>
                <a:spcPts val="1200"/>
              </a:spcBef>
              <a:spcAft>
                <a:spcPts val="0"/>
              </a:spcAft>
              <a:buNone/>
            </a:pPr>
            <a:r>
              <a:rPr lang="en-GB" sz="1050">
                <a:solidFill>
                  <a:srgbClr val="202122"/>
                </a:solidFill>
                <a:highlight>
                  <a:srgbClr val="FFFFFF"/>
                </a:highlight>
                <a:latin typeface="Arial"/>
                <a:ea typeface="Arial"/>
                <a:cs typeface="Arial"/>
                <a:sym typeface="Arial"/>
              </a:rPr>
              <a:t>The “they” in the two sentences refers to different nouns just by the use of specific verbs </a:t>
            </a:r>
            <a:endParaRPr sz="1050">
              <a:solidFill>
                <a:srgbClr val="202122"/>
              </a:solidFill>
              <a:highlight>
                <a:srgbClr val="FFFFFF"/>
              </a:highlight>
              <a:latin typeface="Arial"/>
              <a:ea typeface="Arial"/>
              <a:cs typeface="Arial"/>
              <a:sym typeface="Arial"/>
            </a:endParaRPr>
          </a:p>
          <a:p>
            <a:pPr indent="0" lvl="0" marL="0" rtl="0" algn="l">
              <a:spcBef>
                <a:spcPts val="1200"/>
              </a:spcBef>
              <a:spcAft>
                <a:spcPts val="0"/>
              </a:spcAft>
              <a:buNone/>
            </a:pPr>
            <a:r>
              <a:rPr lang="en-GB" sz="1050">
                <a:solidFill>
                  <a:schemeClr val="accent1"/>
                </a:solidFill>
                <a:highlight>
                  <a:schemeClr val="lt1"/>
                </a:highlight>
                <a:latin typeface="Arial"/>
                <a:ea typeface="Arial"/>
                <a:cs typeface="Arial"/>
                <a:sym typeface="Arial"/>
              </a:rPr>
              <a:t>The trophy doesn’t fit in the brown suitcase because it is too big. What is too big?</a:t>
            </a:r>
            <a:endParaRPr sz="1050">
              <a:solidFill>
                <a:schemeClr val="accent1"/>
              </a:solidFill>
              <a:highlight>
                <a:schemeClr val="lt1"/>
              </a:highlight>
              <a:latin typeface="Arial"/>
              <a:ea typeface="Arial"/>
              <a:cs typeface="Arial"/>
              <a:sym typeface="Arial"/>
            </a:endParaRPr>
          </a:p>
          <a:p>
            <a:pPr indent="0" lvl="0" marL="0" rtl="0" algn="l">
              <a:spcBef>
                <a:spcPts val="1200"/>
              </a:spcBef>
              <a:spcAft>
                <a:spcPts val="1200"/>
              </a:spcAft>
              <a:buNone/>
            </a:pPr>
            <a:r>
              <a:rPr lang="en-GB" sz="1050">
                <a:solidFill>
                  <a:schemeClr val="accent1"/>
                </a:solidFill>
                <a:latin typeface="Arial"/>
                <a:ea typeface="Arial"/>
                <a:cs typeface="Arial"/>
                <a:sym typeface="Arial"/>
              </a:rPr>
              <a:t>Jim comforted Kevin because he was so upset. Who was upset?</a:t>
            </a:r>
            <a:endParaRPr sz="1050">
              <a:solidFill>
                <a:schemeClr val="accent1"/>
              </a:solidFill>
              <a:highlight>
                <a:schemeClr val="lt1"/>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NLP and AGI</a:t>
            </a:r>
            <a:endParaRPr/>
          </a:p>
        </p:txBody>
      </p:sp>
      <p:sp>
        <p:nvSpPr>
          <p:cNvPr id="261" name="Google Shape;261;p38"/>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Although ChatGPT has been programmed for a number of Winograd Schema cases, it is still not foolproof. </a:t>
            </a:r>
            <a:endParaRPr/>
          </a:p>
          <a:p>
            <a:pPr indent="0" lvl="0" marL="0" rtl="0" algn="l">
              <a:spcBef>
                <a:spcPts val="1200"/>
              </a:spcBef>
              <a:spcAft>
                <a:spcPts val="1200"/>
              </a:spcAft>
              <a:buNone/>
            </a:pPr>
            <a:r>
              <a:t/>
            </a:r>
            <a:endParaRPr/>
          </a:p>
        </p:txBody>
      </p:sp>
      <p:pic>
        <p:nvPicPr>
          <p:cNvPr id="262" name="Google Shape;262;p38"/>
          <p:cNvPicPr preferRelativeResize="0"/>
          <p:nvPr/>
        </p:nvPicPr>
        <p:blipFill>
          <a:blip r:embed="rId3">
            <a:alphaModFix/>
          </a:blip>
          <a:stretch>
            <a:fillRect/>
          </a:stretch>
        </p:blipFill>
        <p:spPr>
          <a:xfrm>
            <a:off x="4464000" y="267125"/>
            <a:ext cx="3906949" cy="2370225"/>
          </a:xfrm>
          <a:prstGeom prst="rect">
            <a:avLst/>
          </a:prstGeom>
          <a:noFill/>
          <a:ln>
            <a:noFill/>
          </a:ln>
        </p:spPr>
      </p:pic>
      <p:pic>
        <p:nvPicPr>
          <p:cNvPr id="263" name="Google Shape;263;p38"/>
          <p:cNvPicPr preferRelativeResize="0"/>
          <p:nvPr/>
        </p:nvPicPr>
        <p:blipFill>
          <a:blip r:embed="rId4">
            <a:alphaModFix/>
          </a:blip>
          <a:stretch>
            <a:fillRect/>
          </a:stretch>
        </p:blipFill>
        <p:spPr>
          <a:xfrm>
            <a:off x="4464000" y="2637350"/>
            <a:ext cx="3906950" cy="23767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NLP and AGI</a:t>
            </a:r>
            <a:endParaRPr/>
          </a:p>
        </p:txBody>
      </p:sp>
      <p:sp>
        <p:nvSpPr>
          <p:cNvPr id="269" name="Google Shape;269;p39"/>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Probabilistic generation based on MLM poses significant risks when facing questions requiring precise answer formulations (like mathematical proofs) </a:t>
            </a:r>
            <a:endParaRPr/>
          </a:p>
        </p:txBody>
      </p:sp>
      <p:pic>
        <p:nvPicPr>
          <p:cNvPr id="270" name="Google Shape;270;p39"/>
          <p:cNvPicPr preferRelativeResize="0"/>
          <p:nvPr/>
        </p:nvPicPr>
        <p:blipFill>
          <a:blip r:embed="rId3">
            <a:alphaModFix/>
          </a:blip>
          <a:stretch>
            <a:fillRect/>
          </a:stretch>
        </p:blipFill>
        <p:spPr>
          <a:xfrm>
            <a:off x="4649300" y="806323"/>
            <a:ext cx="3999900" cy="39416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NLP and AGI</a:t>
            </a:r>
            <a:endParaRPr/>
          </a:p>
        </p:txBody>
      </p:sp>
      <p:sp>
        <p:nvSpPr>
          <p:cNvPr id="276" name="Google Shape;276;p40"/>
          <p:cNvSpPr txBox="1"/>
          <p:nvPr>
            <p:ph idx="1" type="body"/>
          </p:nvPr>
        </p:nvSpPr>
        <p:spPr>
          <a:xfrm>
            <a:off x="311700" y="1147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100"/>
              <a:t>Language processing becomes particularly challenging with Machine Translation, when idiomatic constructs are involved.. </a:t>
            </a:r>
            <a:endParaRPr sz="1100"/>
          </a:p>
        </p:txBody>
      </p:sp>
      <p:pic>
        <p:nvPicPr>
          <p:cNvPr id="277" name="Google Shape;277;p40"/>
          <p:cNvPicPr preferRelativeResize="0"/>
          <p:nvPr/>
        </p:nvPicPr>
        <p:blipFill>
          <a:blip r:embed="rId3">
            <a:alphaModFix/>
          </a:blip>
          <a:stretch>
            <a:fillRect/>
          </a:stretch>
        </p:blipFill>
        <p:spPr>
          <a:xfrm>
            <a:off x="930425" y="3378225"/>
            <a:ext cx="7122179" cy="1718200"/>
          </a:xfrm>
          <a:prstGeom prst="rect">
            <a:avLst/>
          </a:prstGeom>
          <a:noFill/>
          <a:ln>
            <a:noFill/>
          </a:ln>
        </p:spPr>
      </p:pic>
      <p:pic>
        <p:nvPicPr>
          <p:cNvPr id="278" name="Google Shape;278;p40"/>
          <p:cNvPicPr preferRelativeResize="0"/>
          <p:nvPr/>
        </p:nvPicPr>
        <p:blipFill>
          <a:blip r:embed="rId4">
            <a:alphaModFix/>
          </a:blip>
          <a:stretch>
            <a:fillRect/>
          </a:stretch>
        </p:blipFill>
        <p:spPr>
          <a:xfrm>
            <a:off x="1027200" y="1898100"/>
            <a:ext cx="6952301" cy="1684925"/>
          </a:xfrm>
          <a:prstGeom prst="rect">
            <a:avLst/>
          </a:prstGeom>
          <a:noFill/>
          <a:ln>
            <a:noFill/>
          </a:ln>
        </p:spPr>
      </p:pic>
      <p:sp>
        <p:nvSpPr>
          <p:cNvPr id="279" name="Google Shape;279;p40"/>
          <p:cNvSpPr txBox="1"/>
          <p:nvPr/>
        </p:nvSpPr>
        <p:spPr>
          <a:xfrm>
            <a:off x="8116800" y="2687125"/>
            <a:ext cx="1027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dk1"/>
                </a:solidFill>
                <a:latin typeface="Open Sans"/>
                <a:ea typeface="Open Sans"/>
                <a:cs typeface="Open Sans"/>
                <a:sym typeface="Open Sans"/>
              </a:rPr>
              <a:t>Metaphor</a:t>
            </a:r>
            <a:endParaRPr sz="1300">
              <a:solidFill>
                <a:schemeClr val="dk1"/>
              </a:solidFill>
              <a:latin typeface="Open Sans"/>
              <a:ea typeface="Open Sans"/>
              <a:cs typeface="Open Sans"/>
              <a:sym typeface="Open Sans"/>
            </a:endParaRPr>
          </a:p>
        </p:txBody>
      </p:sp>
      <p:sp>
        <p:nvSpPr>
          <p:cNvPr id="280" name="Google Shape;280;p40"/>
          <p:cNvSpPr txBox="1"/>
          <p:nvPr/>
        </p:nvSpPr>
        <p:spPr>
          <a:xfrm>
            <a:off x="8116800" y="4224025"/>
            <a:ext cx="1027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dk1"/>
                </a:solidFill>
                <a:latin typeface="Open Sans"/>
                <a:ea typeface="Open Sans"/>
                <a:cs typeface="Open Sans"/>
                <a:sym typeface="Open Sans"/>
              </a:rPr>
              <a:t>Idiom</a:t>
            </a:r>
            <a:endParaRPr sz="13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Natural Language Processing</a:t>
            </a:r>
            <a:endParaRPr/>
          </a:p>
        </p:txBody>
      </p:sp>
      <p:sp>
        <p:nvSpPr>
          <p:cNvPr id="286" name="Google Shape;286;p41"/>
          <p:cNvSpPr txBox="1"/>
          <p:nvPr>
            <p:ph idx="1" type="body"/>
          </p:nvPr>
        </p:nvSpPr>
        <p:spPr>
          <a:xfrm>
            <a:off x="311700" y="1225225"/>
            <a:ext cx="39999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t>Classical </a:t>
            </a:r>
            <a:r>
              <a:rPr b="1" lang="en-GB"/>
              <a:t>NLP Pipeline</a:t>
            </a:r>
            <a:endParaRPr b="1"/>
          </a:p>
          <a:p>
            <a:pPr indent="-317500" lvl="0" marL="457200" rtl="0" algn="l">
              <a:spcBef>
                <a:spcPts val="1200"/>
              </a:spcBef>
              <a:spcAft>
                <a:spcPts val="0"/>
              </a:spcAft>
              <a:buSzPts val="1400"/>
              <a:buChar char="●"/>
            </a:pPr>
            <a:r>
              <a:rPr lang="en-GB"/>
              <a:t>Lexical Processing</a:t>
            </a:r>
            <a:endParaRPr/>
          </a:p>
          <a:p>
            <a:pPr indent="-304800" lvl="1" marL="914400" rtl="0" algn="l">
              <a:spcBef>
                <a:spcPts val="0"/>
              </a:spcBef>
              <a:spcAft>
                <a:spcPts val="0"/>
              </a:spcAft>
              <a:buSzPts val="1200"/>
              <a:buChar char="○"/>
            </a:pPr>
            <a:r>
              <a:rPr lang="en-GB"/>
              <a:t>Processing of raw text into semantic tokens </a:t>
            </a:r>
            <a:endParaRPr/>
          </a:p>
          <a:p>
            <a:pPr indent="-304800" lvl="1" marL="914400" rtl="0" algn="l">
              <a:spcBef>
                <a:spcPts val="0"/>
              </a:spcBef>
              <a:spcAft>
                <a:spcPts val="0"/>
              </a:spcAft>
              <a:buSzPts val="1200"/>
              <a:buChar char="○"/>
            </a:pPr>
            <a:r>
              <a:rPr lang="en-GB"/>
              <a:t>Stemming, Lemmatization</a:t>
            </a:r>
            <a:endParaRPr/>
          </a:p>
          <a:p>
            <a:pPr indent="-304800" lvl="1" marL="914400" rtl="0" algn="l">
              <a:spcBef>
                <a:spcPts val="0"/>
              </a:spcBef>
              <a:spcAft>
                <a:spcPts val="0"/>
              </a:spcAft>
              <a:buSzPts val="1200"/>
              <a:buChar char="○"/>
            </a:pPr>
            <a:r>
              <a:rPr lang="en-GB"/>
              <a:t>Phrase identification</a:t>
            </a:r>
            <a:endParaRPr/>
          </a:p>
          <a:p>
            <a:pPr indent="-304800" lvl="1" marL="914400" rtl="0" algn="l">
              <a:spcBef>
                <a:spcPts val="0"/>
              </a:spcBef>
              <a:spcAft>
                <a:spcPts val="0"/>
              </a:spcAft>
              <a:buSzPts val="1200"/>
              <a:buChar char="○"/>
            </a:pPr>
            <a:r>
              <a:rPr lang="en-GB"/>
              <a:t>Named entity recognition </a:t>
            </a:r>
            <a:endParaRPr/>
          </a:p>
          <a:p>
            <a:pPr indent="-317500" lvl="0" marL="457200" rtl="0" algn="l">
              <a:spcBef>
                <a:spcPts val="0"/>
              </a:spcBef>
              <a:spcAft>
                <a:spcPts val="0"/>
              </a:spcAft>
              <a:buSzPts val="1400"/>
              <a:buChar char="●"/>
            </a:pPr>
            <a:r>
              <a:rPr lang="en-GB"/>
              <a:t>Syntactic Processing </a:t>
            </a:r>
            <a:endParaRPr/>
          </a:p>
          <a:p>
            <a:pPr indent="-304800" lvl="1" marL="914400" rtl="0" algn="l">
              <a:spcBef>
                <a:spcPts val="0"/>
              </a:spcBef>
              <a:spcAft>
                <a:spcPts val="0"/>
              </a:spcAft>
              <a:buSzPts val="1200"/>
              <a:buChar char="○"/>
            </a:pPr>
            <a:r>
              <a:rPr lang="en-GB"/>
              <a:t>Grammar and parsing </a:t>
            </a:r>
            <a:endParaRPr/>
          </a:p>
          <a:p>
            <a:pPr indent="-304800" lvl="1" marL="914400" rtl="0" algn="l">
              <a:spcBef>
                <a:spcPts val="0"/>
              </a:spcBef>
              <a:spcAft>
                <a:spcPts val="0"/>
              </a:spcAft>
              <a:buSzPts val="1200"/>
              <a:buChar char="○"/>
            </a:pPr>
            <a:r>
              <a:rPr lang="en-GB"/>
              <a:t>Resolving ambiguity </a:t>
            </a:r>
            <a:endParaRPr/>
          </a:p>
          <a:p>
            <a:pPr indent="-304800" lvl="1" marL="914400" rtl="0" algn="l">
              <a:spcBef>
                <a:spcPts val="0"/>
              </a:spcBef>
              <a:spcAft>
                <a:spcPts val="0"/>
              </a:spcAft>
              <a:buSzPts val="1200"/>
              <a:buChar char="○"/>
            </a:pPr>
            <a:r>
              <a:rPr lang="en-GB"/>
              <a:t>Coreference</a:t>
            </a:r>
            <a:r>
              <a:rPr lang="en-GB"/>
              <a:t> resolution </a:t>
            </a:r>
            <a:endParaRPr/>
          </a:p>
          <a:p>
            <a:pPr indent="-317500" lvl="0" marL="457200" rtl="0" algn="l">
              <a:spcBef>
                <a:spcPts val="0"/>
              </a:spcBef>
              <a:spcAft>
                <a:spcPts val="0"/>
              </a:spcAft>
              <a:buSzPts val="1400"/>
              <a:buChar char="●"/>
            </a:pPr>
            <a:r>
              <a:rPr lang="en-GB"/>
              <a:t>Semantic Processing </a:t>
            </a:r>
            <a:endParaRPr/>
          </a:p>
          <a:p>
            <a:pPr indent="-304800" lvl="1" marL="914400" rtl="0" algn="l">
              <a:spcBef>
                <a:spcPts val="0"/>
              </a:spcBef>
              <a:spcAft>
                <a:spcPts val="0"/>
              </a:spcAft>
              <a:buSzPts val="1200"/>
              <a:buChar char="○"/>
            </a:pPr>
            <a:r>
              <a:rPr lang="en-GB"/>
              <a:t>Topic modeling</a:t>
            </a:r>
            <a:endParaRPr/>
          </a:p>
          <a:p>
            <a:pPr indent="-304800" lvl="1" marL="914400" rtl="0" algn="l">
              <a:spcBef>
                <a:spcPts val="0"/>
              </a:spcBef>
              <a:spcAft>
                <a:spcPts val="0"/>
              </a:spcAft>
              <a:buSzPts val="1200"/>
              <a:buChar char="○"/>
            </a:pPr>
            <a:r>
              <a:rPr lang="en-GB"/>
              <a:t>WSD, LSI, Embeddings</a:t>
            </a:r>
            <a:endParaRPr/>
          </a:p>
          <a:p>
            <a:pPr indent="-304800" lvl="1" marL="914400" rtl="0" algn="l">
              <a:spcBef>
                <a:spcPts val="0"/>
              </a:spcBef>
              <a:spcAft>
                <a:spcPts val="0"/>
              </a:spcAft>
              <a:buSzPts val="1200"/>
              <a:buChar char="○"/>
            </a:pPr>
            <a:r>
              <a:rPr lang="en-GB"/>
              <a:t>Narrative and discourse modeling</a:t>
            </a:r>
            <a:endParaRPr/>
          </a:p>
        </p:txBody>
      </p:sp>
      <p:sp>
        <p:nvSpPr>
          <p:cNvPr id="287" name="Google Shape;287;p41"/>
          <p:cNvSpPr/>
          <p:nvPr/>
        </p:nvSpPr>
        <p:spPr>
          <a:xfrm>
            <a:off x="4789766" y="4069862"/>
            <a:ext cx="1645500" cy="446100"/>
          </a:xfrm>
          <a:prstGeom prst="flowChartAlternateProcess">
            <a:avLst/>
          </a:prstGeom>
          <a:solidFill>
            <a:srgbClr val="CCA67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Text </a:t>
            </a:r>
            <a:endParaRPr sz="900"/>
          </a:p>
          <a:p>
            <a:pPr indent="0" lvl="0" marL="0" rtl="0" algn="ctr">
              <a:spcBef>
                <a:spcPts val="0"/>
              </a:spcBef>
              <a:spcAft>
                <a:spcPts val="0"/>
              </a:spcAft>
              <a:buNone/>
            </a:pPr>
            <a:r>
              <a:rPr lang="en-GB" sz="900"/>
              <a:t>(User Generated Content)</a:t>
            </a:r>
            <a:endParaRPr sz="900"/>
          </a:p>
        </p:txBody>
      </p:sp>
      <p:sp>
        <p:nvSpPr>
          <p:cNvPr id="288" name="Google Shape;288;p41"/>
          <p:cNvSpPr/>
          <p:nvPr/>
        </p:nvSpPr>
        <p:spPr>
          <a:xfrm>
            <a:off x="4793994" y="3168005"/>
            <a:ext cx="1645500" cy="446100"/>
          </a:xfrm>
          <a:prstGeom prst="flowChartAlternateProcess">
            <a:avLst/>
          </a:prstGeom>
          <a:solidFill>
            <a:srgbClr val="CCA67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Language</a:t>
            </a:r>
            <a:endParaRPr sz="1100"/>
          </a:p>
        </p:txBody>
      </p:sp>
      <p:sp>
        <p:nvSpPr>
          <p:cNvPr id="289" name="Google Shape;289;p41"/>
          <p:cNvSpPr/>
          <p:nvPr/>
        </p:nvSpPr>
        <p:spPr>
          <a:xfrm>
            <a:off x="4789766" y="1288500"/>
            <a:ext cx="1645500" cy="446100"/>
          </a:xfrm>
          <a:prstGeom prst="flowChartAlternateProcess">
            <a:avLst/>
          </a:prstGeom>
          <a:solidFill>
            <a:srgbClr val="CCA67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Meaning</a:t>
            </a:r>
            <a:endParaRPr sz="1100"/>
          </a:p>
        </p:txBody>
      </p:sp>
      <p:cxnSp>
        <p:nvCxnSpPr>
          <p:cNvPr id="290" name="Google Shape;290;p41"/>
          <p:cNvCxnSpPr>
            <a:stCxn id="287" idx="0"/>
            <a:endCxn id="288" idx="2"/>
          </p:cNvCxnSpPr>
          <p:nvPr/>
        </p:nvCxnSpPr>
        <p:spPr>
          <a:xfrm rot="-5400000">
            <a:off x="5386766" y="3839912"/>
            <a:ext cx="455700" cy="4200"/>
          </a:xfrm>
          <a:prstGeom prst="bentConnector3">
            <a:avLst>
              <a:gd fmla="val 49989" name="adj1"/>
            </a:avLst>
          </a:prstGeom>
          <a:noFill/>
          <a:ln cap="flat" cmpd="sng" w="19050">
            <a:solidFill>
              <a:srgbClr val="B7B7B7"/>
            </a:solidFill>
            <a:prstDash val="solid"/>
            <a:round/>
            <a:headEnd len="med" w="med" type="none"/>
            <a:tailEnd len="med" w="med" type="none"/>
          </a:ln>
        </p:spPr>
      </p:cxnSp>
      <p:cxnSp>
        <p:nvCxnSpPr>
          <p:cNvPr id="291" name="Google Shape;291;p41"/>
          <p:cNvCxnSpPr>
            <a:stCxn id="288" idx="0"/>
            <a:endCxn id="289" idx="2"/>
          </p:cNvCxnSpPr>
          <p:nvPr/>
        </p:nvCxnSpPr>
        <p:spPr>
          <a:xfrm flipH="1" rot="5400000">
            <a:off x="4897944" y="2449205"/>
            <a:ext cx="1433400" cy="4200"/>
          </a:xfrm>
          <a:prstGeom prst="bentConnector3">
            <a:avLst>
              <a:gd fmla="val 50003" name="adj1"/>
            </a:avLst>
          </a:prstGeom>
          <a:noFill/>
          <a:ln cap="flat" cmpd="sng" w="28575">
            <a:solidFill>
              <a:srgbClr val="B7B7B7"/>
            </a:solidFill>
            <a:prstDash val="dot"/>
            <a:round/>
            <a:headEnd len="med" w="med" type="none"/>
            <a:tailEnd len="med" w="med" type="none"/>
          </a:ln>
        </p:spPr>
      </p:cxnSp>
      <p:sp>
        <p:nvSpPr>
          <p:cNvPr id="292" name="Google Shape;292;p41"/>
          <p:cNvSpPr/>
          <p:nvPr/>
        </p:nvSpPr>
        <p:spPr>
          <a:xfrm>
            <a:off x="7647520" y="1445075"/>
            <a:ext cx="1267500" cy="504600"/>
          </a:xfrm>
          <a:prstGeom prst="flowChartAlternateProcess">
            <a:avLst/>
          </a:prstGeom>
          <a:solidFill>
            <a:srgbClr val="5D40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FEFEF"/>
                </a:solidFill>
              </a:rPr>
              <a:t>Machine </a:t>
            </a:r>
            <a:endParaRPr>
              <a:solidFill>
                <a:srgbClr val="EFEFEF"/>
              </a:solidFill>
            </a:endParaRPr>
          </a:p>
          <a:p>
            <a:pPr indent="0" lvl="0" marL="0" rtl="0" algn="ctr">
              <a:spcBef>
                <a:spcPts val="0"/>
              </a:spcBef>
              <a:spcAft>
                <a:spcPts val="0"/>
              </a:spcAft>
              <a:buNone/>
            </a:pPr>
            <a:r>
              <a:rPr lang="en-GB">
                <a:solidFill>
                  <a:srgbClr val="EFEFEF"/>
                </a:solidFill>
              </a:rPr>
              <a:t>Translation</a:t>
            </a:r>
            <a:endParaRPr>
              <a:solidFill>
                <a:srgbClr val="EFEFEF"/>
              </a:solidFill>
            </a:endParaRPr>
          </a:p>
        </p:txBody>
      </p:sp>
      <p:sp>
        <p:nvSpPr>
          <p:cNvPr id="293" name="Google Shape;293;p41"/>
          <p:cNvSpPr/>
          <p:nvPr/>
        </p:nvSpPr>
        <p:spPr>
          <a:xfrm>
            <a:off x="7647520" y="2211184"/>
            <a:ext cx="1267500" cy="504600"/>
          </a:xfrm>
          <a:prstGeom prst="flowChartAlternateProcess">
            <a:avLst/>
          </a:prstGeom>
          <a:solidFill>
            <a:srgbClr val="5D40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FEFEF"/>
                </a:solidFill>
              </a:rPr>
              <a:t>Question </a:t>
            </a:r>
            <a:endParaRPr>
              <a:solidFill>
                <a:srgbClr val="EFEFEF"/>
              </a:solidFill>
            </a:endParaRPr>
          </a:p>
          <a:p>
            <a:pPr indent="0" lvl="0" marL="0" rtl="0" algn="ctr">
              <a:spcBef>
                <a:spcPts val="0"/>
              </a:spcBef>
              <a:spcAft>
                <a:spcPts val="0"/>
              </a:spcAft>
              <a:buNone/>
            </a:pPr>
            <a:r>
              <a:rPr lang="en-GB">
                <a:solidFill>
                  <a:srgbClr val="EFEFEF"/>
                </a:solidFill>
              </a:rPr>
              <a:t>Answering</a:t>
            </a:r>
            <a:endParaRPr>
              <a:solidFill>
                <a:srgbClr val="EFEFEF"/>
              </a:solidFill>
            </a:endParaRPr>
          </a:p>
        </p:txBody>
      </p:sp>
      <p:sp>
        <p:nvSpPr>
          <p:cNvPr id="294" name="Google Shape;294;p41"/>
          <p:cNvSpPr/>
          <p:nvPr/>
        </p:nvSpPr>
        <p:spPr>
          <a:xfrm>
            <a:off x="7647520" y="3043114"/>
            <a:ext cx="1267500" cy="504600"/>
          </a:xfrm>
          <a:prstGeom prst="flowChartAlternateProcess">
            <a:avLst/>
          </a:prstGeom>
          <a:solidFill>
            <a:srgbClr val="5D40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EFEFEF"/>
                </a:solidFill>
              </a:rPr>
              <a:t>Conversational</a:t>
            </a:r>
            <a:endParaRPr sz="1200">
              <a:solidFill>
                <a:srgbClr val="EFEFEF"/>
              </a:solidFill>
            </a:endParaRPr>
          </a:p>
          <a:p>
            <a:pPr indent="0" lvl="0" marL="0" rtl="0" algn="ctr">
              <a:spcBef>
                <a:spcPts val="0"/>
              </a:spcBef>
              <a:spcAft>
                <a:spcPts val="0"/>
              </a:spcAft>
              <a:buNone/>
            </a:pPr>
            <a:r>
              <a:rPr lang="en-GB" sz="1200">
                <a:solidFill>
                  <a:srgbClr val="EFEFEF"/>
                </a:solidFill>
              </a:rPr>
              <a:t>UI</a:t>
            </a:r>
            <a:endParaRPr sz="1200">
              <a:solidFill>
                <a:srgbClr val="EFEFEF"/>
              </a:solidFill>
            </a:endParaRPr>
          </a:p>
        </p:txBody>
      </p:sp>
      <p:cxnSp>
        <p:nvCxnSpPr>
          <p:cNvPr id="295" name="Google Shape;295;p41"/>
          <p:cNvCxnSpPr>
            <a:endCxn id="292" idx="1"/>
          </p:cNvCxnSpPr>
          <p:nvPr/>
        </p:nvCxnSpPr>
        <p:spPr>
          <a:xfrm>
            <a:off x="6435220" y="1511675"/>
            <a:ext cx="1212300" cy="185700"/>
          </a:xfrm>
          <a:prstGeom prst="straightConnector1">
            <a:avLst/>
          </a:prstGeom>
          <a:noFill/>
          <a:ln cap="flat" cmpd="sng" w="9525">
            <a:solidFill>
              <a:srgbClr val="B7B7B7"/>
            </a:solidFill>
            <a:prstDash val="solid"/>
            <a:round/>
            <a:headEnd len="med" w="med" type="none"/>
            <a:tailEnd len="med" w="med" type="triangle"/>
          </a:ln>
        </p:spPr>
      </p:cxnSp>
      <p:cxnSp>
        <p:nvCxnSpPr>
          <p:cNvPr id="296" name="Google Shape;296;p41"/>
          <p:cNvCxnSpPr>
            <a:stCxn id="289" idx="3"/>
            <a:endCxn id="293" idx="1"/>
          </p:cNvCxnSpPr>
          <p:nvPr/>
        </p:nvCxnSpPr>
        <p:spPr>
          <a:xfrm>
            <a:off x="6435266" y="1511550"/>
            <a:ext cx="1212300" cy="951900"/>
          </a:xfrm>
          <a:prstGeom prst="straightConnector1">
            <a:avLst/>
          </a:prstGeom>
          <a:noFill/>
          <a:ln cap="flat" cmpd="sng" w="9525">
            <a:solidFill>
              <a:srgbClr val="B7B7B7"/>
            </a:solidFill>
            <a:prstDash val="solid"/>
            <a:round/>
            <a:headEnd len="med" w="med" type="none"/>
            <a:tailEnd len="med" w="med" type="triangle"/>
          </a:ln>
        </p:spPr>
      </p:cxnSp>
      <p:cxnSp>
        <p:nvCxnSpPr>
          <p:cNvPr id="297" name="Google Shape;297;p41"/>
          <p:cNvCxnSpPr>
            <a:stCxn id="289" idx="3"/>
            <a:endCxn id="294" idx="1"/>
          </p:cNvCxnSpPr>
          <p:nvPr/>
        </p:nvCxnSpPr>
        <p:spPr>
          <a:xfrm>
            <a:off x="6435266" y="1511550"/>
            <a:ext cx="1212300" cy="1783800"/>
          </a:xfrm>
          <a:prstGeom prst="straightConnector1">
            <a:avLst/>
          </a:prstGeom>
          <a:noFill/>
          <a:ln cap="flat" cmpd="sng" w="9525">
            <a:solidFill>
              <a:srgbClr val="B7B7B7"/>
            </a:solidFill>
            <a:prstDash val="solid"/>
            <a:round/>
            <a:headEnd len="med" w="med" type="none"/>
            <a:tailEnd len="med" w="med" type="triangle"/>
          </a:ln>
        </p:spPr>
      </p:cxnSp>
      <p:sp>
        <p:nvSpPr>
          <p:cNvPr id="298" name="Google Shape;298;p41"/>
          <p:cNvSpPr/>
          <p:nvPr/>
        </p:nvSpPr>
        <p:spPr>
          <a:xfrm>
            <a:off x="4758266" y="3878180"/>
            <a:ext cx="1708500" cy="232500"/>
          </a:xfrm>
          <a:prstGeom prst="rect">
            <a:avLst/>
          </a:prstGeom>
          <a:solidFill>
            <a:srgbClr val="DCE755"/>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Lexical Processing</a:t>
            </a:r>
            <a:endParaRPr sz="1100"/>
          </a:p>
        </p:txBody>
      </p:sp>
      <p:sp>
        <p:nvSpPr>
          <p:cNvPr id="299" name="Google Shape;299;p41"/>
          <p:cNvSpPr/>
          <p:nvPr/>
        </p:nvSpPr>
        <p:spPr>
          <a:xfrm>
            <a:off x="4762495" y="3629955"/>
            <a:ext cx="1708500" cy="232500"/>
          </a:xfrm>
          <a:prstGeom prst="rect">
            <a:avLst/>
          </a:prstGeom>
          <a:solidFill>
            <a:srgbClr val="DCE755"/>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Tokenization and Shallow Parsing</a:t>
            </a:r>
            <a:endParaRPr sz="1000"/>
          </a:p>
        </p:txBody>
      </p:sp>
      <p:sp>
        <p:nvSpPr>
          <p:cNvPr id="300" name="Google Shape;300;p41"/>
          <p:cNvSpPr/>
          <p:nvPr/>
        </p:nvSpPr>
        <p:spPr>
          <a:xfrm>
            <a:off x="4762495" y="2902238"/>
            <a:ext cx="1708500" cy="232500"/>
          </a:xfrm>
          <a:prstGeom prst="rect">
            <a:avLst/>
          </a:prstGeom>
          <a:solidFill>
            <a:srgbClr val="DCE755"/>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Syntactic Processing</a:t>
            </a:r>
            <a:endParaRPr sz="1100"/>
          </a:p>
        </p:txBody>
      </p:sp>
      <p:sp>
        <p:nvSpPr>
          <p:cNvPr id="301" name="Google Shape;301;p41"/>
          <p:cNvSpPr/>
          <p:nvPr/>
        </p:nvSpPr>
        <p:spPr>
          <a:xfrm>
            <a:off x="4789766" y="1734613"/>
            <a:ext cx="1708500" cy="232500"/>
          </a:xfrm>
          <a:prstGeom prst="rect">
            <a:avLst/>
          </a:prstGeom>
          <a:solidFill>
            <a:srgbClr val="DCE755"/>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Semantic Processing</a:t>
            </a:r>
            <a:endParaRPr sz="1100"/>
          </a:p>
        </p:txBody>
      </p:sp>
      <p:sp>
        <p:nvSpPr>
          <p:cNvPr id="302" name="Google Shape;302;p41"/>
          <p:cNvSpPr/>
          <p:nvPr/>
        </p:nvSpPr>
        <p:spPr>
          <a:xfrm>
            <a:off x="4672225" y="2082188"/>
            <a:ext cx="1889136" cy="704916"/>
          </a:xfrm>
          <a:prstGeom prst="cloud">
            <a:avLst/>
          </a:prstGeom>
          <a:solidFill>
            <a:srgbClr val="DCE755"/>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General knowledge Domain Knowledge</a:t>
            </a:r>
            <a:endParaRPr sz="1100"/>
          </a:p>
          <a:p>
            <a:pPr indent="0" lvl="0" marL="0" rtl="0" algn="l">
              <a:spcBef>
                <a:spcPts val="0"/>
              </a:spcBef>
              <a:spcAft>
                <a:spcPts val="0"/>
              </a:spcAft>
              <a:buNone/>
            </a:pPr>
            <a:r>
              <a:rPr lang="en-GB" sz="1100"/>
              <a:t>Discourse Context</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a:t>
            </a:r>
            <a:endParaRPr/>
          </a:p>
        </p:txBody>
      </p:sp>
      <p:sp>
        <p:nvSpPr>
          <p:cNvPr id="76" name="Google Shape;76;p1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Humans have two </a:t>
            </a:r>
            <a:r>
              <a:rPr lang="en-GB"/>
              <a:t>capabilities</a:t>
            </a:r>
            <a:r>
              <a:rPr lang="en-GB"/>
              <a:t> that are much more </a:t>
            </a:r>
            <a:r>
              <a:rPr lang="en-GB"/>
              <a:t>developed than other animals: </a:t>
            </a:r>
            <a:r>
              <a:rPr i="1" lang="en-GB"/>
              <a:t>conceptual modeling</a:t>
            </a:r>
            <a:r>
              <a:rPr lang="en-GB"/>
              <a:t>, and the </a:t>
            </a:r>
            <a:r>
              <a:rPr i="1" lang="en-GB"/>
              <a:t>language instinct</a:t>
            </a:r>
            <a:r>
              <a:rPr lang="en-GB"/>
              <a:t> </a:t>
            </a:r>
            <a:endParaRPr/>
          </a:p>
          <a:p>
            <a:pPr indent="0" lvl="0" marL="0" rtl="0" algn="l">
              <a:spcBef>
                <a:spcPts val="1200"/>
              </a:spcBef>
              <a:spcAft>
                <a:spcPts val="0"/>
              </a:spcAft>
              <a:buNone/>
            </a:pPr>
            <a:r>
              <a:rPr lang="en-GB"/>
              <a:t>Humans can build rich, abstract models of both real and imaginary words, and communicate semantics with rich enough precision to induce a similar conceptual model in the recipient. </a:t>
            </a:r>
            <a:endParaRPr/>
          </a:p>
          <a:p>
            <a:pPr indent="0" lvl="0" marL="0" rtl="0" algn="l">
              <a:spcBef>
                <a:spcPts val="1200"/>
              </a:spcBef>
              <a:spcAft>
                <a:spcPts val="1200"/>
              </a:spcAft>
              <a:buNone/>
            </a:pPr>
            <a:r>
              <a:rPr lang="en-GB"/>
              <a:t>Natural Language Processing (NLP) addresses the human language instinct and tries to replicate it on computers. </a:t>
            </a:r>
            <a:endParaRPr/>
          </a:p>
        </p:txBody>
      </p:sp>
      <p:sp>
        <p:nvSpPr>
          <p:cNvPr id="77" name="Google Shape;77;p15"/>
          <p:cNvSpPr txBox="1"/>
          <p:nvPr>
            <p:ph idx="2" type="body"/>
          </p:nvPr>
        </p:nvSpPr>
        <p:spPr>
          <a:xfrm>
            <a:off x="4832400" y="3891275"/>
            <a:ext cx="3999900" cy="68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3-layer model of semantic processing and communication in humans</a:t>
            </a:r>
            <a:endParaRPr/>
          </a:p>
        </p:txBody>
      </p:sp>
      <p:pic>
        <p:nvPicPr>
          <p:cNvPr id="78" name="Google Shape;78;p15"/>
          <p:cNvPicPr preferRelativeResize="0"/>
          <p:nvPr/>
        </p:nvPicPr>
        <p:blipFill>
          <a:blip r:embed="rId3">
            <a:alphaModFix/>
          </a:blip>
          <a:stretch>
            <a:fillRect/>
          </a:stretch>
        </p:blipFill>
        <p:spPr>
          <a:xfrm>
            <a:off x="4464000" y="384875"/>
            <a:ext cx="4470303" cy="3354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p:nvPr/>
        </p:nvSpPr>
        <p:spPr>
          <a:xfrm>
            <a:off x="3261925" y="3813200"/>
            <a:ext cx="2013900" cy="522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Text </a:t>
            </a:r>
            <a:endParaRPr sz="1100"/>
          </a:p>
          <a:p>
            <a:pPr indent="0" lvl="0" marL="0" rtl="0" algn="ctr">
              <a:spcBef>
                <a:spcPts val="0"/>
              </a:spcBef>
              <a:spcAft>
                <a:spcPts val="0"/>
              </a:spcAft>
              <a:buNone/>
            </a:pPr>
            <a:r>
              <a:rPr lang="en-GB" sz="1100"/>
              <a:t>(User Generated Content)</a:t>
            </a:r>
            <a:endParaRPr sz="1100"/>
          </a:p>
        </p:txBody>
      </p:sp>
      <p:sp>
        <p:nvSpPr>
          <p:cNvPr id="308" name="Google Shape;308;p42"/>
          <p:cNvSpPr/>
          <p:nvPr/>
        </p:nvSpPr>
        <p:spPr>
          <a:xfrm>
            <a:off x="3267100" y="2756113"/>
            <a:ext cx="2013900" cy="522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Language</a:t>
            </a:r>
            <a:endParaRPr sz="1100"/>
          </a:p>
        </p:txBody>
      </p:sp>
      <p:sp>
        <p:nvSpPr>
          <p:cNvPr id="309" name="Google Shape;309;p42"/>
          <p:cNvSpPr/>
          <p:nvPr/>
        </p:nvSpPr>
        <p:spPr>
          <a:xfrm>
            <a:off x="3261925" y="553100"/>
            <a:ext cx="2013900" cy="522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Meaning</a:t>
            </a:r>
            <a:endParaRPr sz="1100"/>
          </a:p>
        </p:txBody>
      </p:sp>
      <p:cxnSp>
        <p:nvCxnSpPr>
          <p:cNvPr id="310" name="Google Shape;310;p42"/>
          <p:cNvCxnSpPr>
            <a:stCxn id="307" idx="0"/>
            <a:endCxn id="308" idx="2"/>
          </p:cNvCxnSpPr>
          <p:nvPr/>
        </p:nvCxnSpPr>
        <p:spPr>
          <a:xfrm rot="-5400000">
            <a:off x="4004275" y="3543500"/>
            <a:ext cx="534300" cy="5100"/>
          </a:xfrm>
          <a:prstGeom prst="bentConnector3">
            <a:avLst>
              <a:gd fmla="val 49989" name="adj1"/>
            </a:avLst>
          </a:prstGeom>
          <a:noFill/>
          <a:ln cap="flat" cmpd="sng" w="19050">
            <a:solidFill>
              <a:schemeClr val="dk2"/>
            </a:solidFill>
            <a:prstDash val="solid"/>
            <a:round/>
            <a:headEnd len="med" w="med" type="none"/>
            <a:tailEnd len="med" w="med" type="none"/>
          </a:ln>
        </p:spPr>
      </p:cxnSp>
      <p:cxnSp>
        <p:nvCxnSpPr>
          <p:cNvPr id="311" name="Google Shape;311;p42"/>
          <p:cNvCxnSpPr>
            <a:stCxn id="308" idx="0"/>
            <a:endCxn id="309" idx="2"/>
          </p:cNvCxnSpPr>
          <p:nvPr/>
        </p:nvCxnSpPr>
        <p:spPr>
          <a:xfrm flipH="1" rot="5400000">
            <a:off x="3431500" y="1913563"/>
            <a:ext cx="1680000" cy="5100"/>
          </a:xfrm>
          <a:prstGeom prst="bentConnector3">
            <a:avLst>
              <a:gd fmla="val 50003" name="adj1"/>
            </a:avLst>
          </a:prstGeom>
          <a:noFill/>
          <a:ln cap="flat" cmpd="sng" w="28575">
            <a:solidFill>
              <a:schemeClr val="dk2"/>
            </a:solidFill>
            <a:prstDash val="dot"/>
            <a:round/>
            <a:headEnd len="med" w="med" type="none"/>
            <a:tailEnd len="med" w="med" type="none"/>
          </a:ln>
        </p:spPr>
      </p:cxnSp>
      <p:sp>
        <p:nvSpPr>
          <p:cNvPr id="312" name="Google Shape;312;p42"/>
          <p:cNvSpPr/>
          <p:nvPr/>
        </p:nvSpPr>
        <p:spPr>
          <a:xfrm>
            <a:off x="6864425" y="745575"/>
            <a:ext cx="1551300" cy="5913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FEFEF"/>
                </a:solidFill>
              </a:rPr>
              <a:t>Machine </a:t>
            </a:r>
            <a:endParaRPr>
              <a:solidFill>
                <a:srgbClr val="EFEFEF"/>
              </a:solidFill>
            </a:endParaRPr>
          </a:p>
          <a:p>
            <a:pPr indent="0" lvl="0" marL="0" rtl="0" algn="ctr">
              <a:spcBef>
                <a:spcPts val="0"/>
              </a:spcBef>
              <a:spcAft>
                <a:spcPts val="0"/>
              </a:spcAft>
              <a:buNone/>
            </a:pPr>
            <a:r>
              <a:rPr lang="en-GB">
                <a:solidFill>
                  <a:srgbClr val="EFEFEF"/>
                </a:solidFill>
              </a:rPr>
              <a:t>Translation</a:t>
            </a:r>
            <a:endParaRPr>
              <a:solidFill>
                <a:srgbClr val="EFEFEF"/>
              </a:solidFill>
            </a:endParaRPr>
          </a:p>
        </p:txBody>
      </p:sp>
      <p:sp>
        <p:nvSpPr>
          <p:cNvPr id="313" name="Google Shape;313;p42"/>
          <p:cNvSpPr/>
          <p:nvPr/>
        </p:nvSpPr>
        <p:spPr>
          <a:xfrm>
            <a:off x="6864425" y="1643550"/>
            <a:ext cx="1551300" cy="5913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FEFEF"/>
                </a:solidFill>
              </a:rPr>
              <a:t>Question </a:t>
            </a:r>
            <a:endParaRPr>
              <a:solidFill>
                <a:srgbClr val="EFEFEF"/>
              </a:solidFill>
            </a:endParaRPr>
          </a:p>
          <a:p>
            <a:pPr indent="0" lvl="0" marL="0" rtl="0" algn="ctr">
              <a:spcBef>
                <a:spcPts val="0"/>
              </a:spcBef>
              <a:spcAft>
                <a:spcPts val="0"/>
              </a:spcAft>
              <a:buNone/>
            </a:pPr>
            <a:r>
              <a:rPr lang="en-GB">
                <a:solidFill>
                  <a:srgbClr val="EFEFEF"/>
                </a:solidFill>
              </a:rPr>
              <a:t>Answering</a:t>
            </a:r>
            <a:endParaRPr>
              <a:solidFill>
                <a:srgbClr val="EFEFEF"/>
              </a:solidFill>
            </a:endParaRPr>
          </a:p>
        </p:txBody>
      </p:sp>
      <p:sp>
        <p:nvSpPr>
          <p:cNvPr id="314" name="Google Shape;314;p42"/>
          <p:cNvSpPr/>
          <p:nvPr/>
        </p:nvSpPr>
        <p:spPr>
          <a:xfrm>
            <a:off x="6864425" y="2628575"/>
            <a:ext cx="1551300" cy="5913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FEFEF"/>
                </a:solidFill>
              </a:rPr>
              <a:t>Conversational</a:t>
            </a:r>
            <a:endParaRPr>
              <a:solidFill>
                <a:srgbClr val="EFEFEF"/>
              </a:solidFill>
            </a:endParaRPr>
          </a:p>
          <a:p>
            <a:pPr indent="0" lvl="0" marL="0" rtl="0" algn="ctr">
              <a:spcBef>
                <a:spcPts val="0"/>
              </a:spcBef>
              <a:spcAft>
                <a:spcPts val="0"/>
              </a:spcAft>
              <a:buNone/>
            </a:pPr>
            <a:r>
              <a:rPr lang="en-GB">
                <a:solidFill>
                  <a:srgbClr val="EFEFEF"/>
                </a:solidFill>
              </a:rPr>
              <a:t>UI</a:t>
            </a:r>
            <a:endParaRPr>
              <a:solidFill>
                <a:srgbClr val="EFEFEF"/>
              </a:solidFill>
            </a:endParaRPr>
          </a:p>
        </p:txBody>
      </p:sp>
      <p:sp>
        <p:nvSpPr>
          <p:cNvPr id="315" name="Google Shape;315;p42"/>
          <p:cNvSpPr txBox="1"/>
          <p:nvPr>
            <p:ph type="title"/>
          </p:nvPr>
        </p:nvSpPr>
        <p:spPr>
          <a:xfrm>
            <a:off x="248425" y="407300"/>
            <a:ext cx="2243400" cy="4074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Neural NLP</a:t>
            </a:r>
            <a:endParaRPr/>
          </a:p>
        </p:txBody>
      </p:sp>
      <p:sp>
        <p:nvSpPr>
          <p:cNvPr id="316" name="Google Shape;316;p42"/>
          <p:cNvSpPr/>
          <p:nvPr/>
        </p:nvSpPr>
        <p:spPr>
          <a:xfrm>
            <a:off x="3223375" y="3588525"/>
            <a:ext cx="2091000" cy="272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Lexical Processing</a:t>
            </a:r>
            <a:endParaRPr sz="1100"/>
          </a:p>
        </p:txBody>
      </p:sp>
      <p:sp>
        <p:nvSpPr>
          <p:cNvPr id="317" name="Google Shape;317;p42"/>
          <p:cNvSpPr/>
          <p:nvPr/>
        </p:nvSpPr>
        <p:spPr>
          <a:xfrm>
            <a:off x="3228550" y="3297575"/>
            <a:ext cx="2091000" cy="272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Tokenization and Shallow Parsing</a:t>
            </a:r>
            <a:endParaRPr sz="1000"/>
          </a:p>
        </p:txBody>
      </p:sp>
      <p:sp>
        <p:nvSpPr>
          <p:cNvPr id="318" name="Google Shape;318;p42"/>
          <p:cNvSpPr/>
          <p:nvPr/>
        </p:nvSpPr>
        <p:spPr>
          <a:xfrm>
            <a:off x="3228550" y="2444600"/>
            <a:ext cx="2091000" cy="272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Syntactic Processing</a:t>
            </a:r>
            <a:endParaRPr sz="1100"/>
          </a:p>
        </p:txBody>
      </p:sp>
      <p:sp>
        <p:nvSpPr>
          <p:cNvPr id="319" name="Google Shape;319;p42"/>
          <p:cNvSpPr/>
          <p:nvPr/>
        </p:nvSpPr>
        <p:spPr>
          <a:xfrm>
            <a:off x="3261925" y="1076000"/>
            <a:ext cx="2091000" cy="272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Semantic Processing</a:t>
            </a:r>
            <a:endParaRPr sz="1100"/>
          </a:p>
        </p:txBody>
      </p:sp>
      <p:sp>
        <p:nvSpPr>
          <p:cNvPr id="320" name="Google Shape;320;p42"/>
          <p:cNvSpPr/>
          <p:nvPr/>
        </p:nvSpPr>
        <p:spPr>
          <a:xfrm>
            <a:off x="3118075" y="1483400"/>
            <a:ext cx="2311956" cy="826200"/>
          </a:xfrm>
          <a:prstGeom prst="cloud">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General knowledge Domain Knowledge</a:t>
            </a:r>
            <a:endParaRPr sz="1100"/>
          </a:p>
          <a:p>
            <a:pPr indent="0" lvl="0" marL="0" rtl="0" algn="l">
              <a:spcBef>
                <a:spcPts val="0"/>
              </a:spcBef>
              <a:spcAft>
                <a:spcPts val="0"/>
              </a:spcAft>
              <a:buNone/>
            </a:pPr>
            <a:r>
              <a:rPr lang="en-GB" sz="1100"/>
              <a:t>Discourse Context</a:t>
            </a:r>
            <a:endParaRPr sz="1100"/>
          </a:p>
        </p:txBody>
      </p:sp>
      <p:sp>
        <p:nvSpPr>
          <p:cNvPr id="321" name="Google Shape;321;p42"/>
          <p:cNvSpPr/>
          <p:nvPr/>
        </p:nvSpPr>
        <p:spPr>
          <a:xfrm>
            <a:off x="5487525" y="407300"/>
            <a:ext cx="1199100" cy="352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Deep Learning Architectures</a:t>
            </a:r>
            <a:endParaRPr sz="1200"/>
          </a:p>
        </p:txBody>
      </p:sp>
      <p:cxnSp>
        <p:nvCxnSpPr>
          <p:cNvPr id="322" name="Google Shape;322;p42"/>
          <p:cNvCxnSpPr>
            <a:stCxn id="308" idx="3"/>
          </p:cNvCxnSpPr>
          <p:nvPr/>
        </p:nvCxnSpPr>
        <p:spPr>
          <a:xfrm>
            <a:off x="5281000" y="3017563"/>
            <a:ext cx="219300" cy="42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42"/>
          <p:cNvCxnSpPr>
            <a:endCxn id="312" idx="1"/>
          </p:cNvCxnSpPr>
          <p:nvPr/>
        </p:nvCxnSpPr>
        <p:spPr>
          <a:xfrm flipH="1" rot="10800000">
            <a:off x="6709025" y="1041225"/>
            <a:ext cx="155400" cy="9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42"/>
          <p:cNvCxnSpPr>
            <a:endCxn id="313" idx="1"/>
          </p:cNvCxnSpPr>
          <p:nvPr/>
        </p:nvCxnSpPr>
        <p:spPr>
          <a:xfrm flipH="1" rot="10800000">
            <a:off x="6709025" y="1939200"/>
            <a:ext cx="155400" cy="141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42"/>
          <p:cNvCxnSpPr>
            <a:endCxn id="314" idx="1"/>
          </p:cNvCxnSpPr>
          <p:nvPr/>
        </p:nvCxnSpPr>
        <p:spPr>
          <a:xfrm flipH="1" rot="10800000">
            <a:off x="6717725" y="2924225"/>
            <a:ext cx="146700" cy="9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p:nvPr/>
        </p:nvSpPr>
        <p:spPr>
          <a:xfrm>
            <a:off x="5124700" y="1240800"/>
            <a:ext cx="3707700" cy="3716400"/>
          </a:xfrm>
          <a:prstGeom prst="rect">
            <a:avLst/>
          </a:prstGeom>
          <a:solidFill>
            <a:schemeClr val="l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rPr lang="en-GB">
                <a:latin typeface="Open Sans"/>
                <a:ea typeface="Open Sans"/>
                <a:cs typeface="Open Sans"/>
                <a:sym typeface="Open Sans"/>
              </a:rPr>
              <a:t>Deployment</a:t>
            </a:r>
            <a:endParaRPr>
              <a:latin typeface="Open Sans"/>
              <a:ea typeface="Open Sans"/>
              <a:cs typeface="Open Sans"/>
              <a:sym typeface="Open Sans"/>
            </a:endParaRPr>
          </a:p>
        </p:txBody>
      </p:sp>
      <p:cxnSp>
        <p:nvCxnSpPr>
          <p:cNvPr id="331" name="Google Shape;331;p43"/>
          <p:cNvCxnSpPr>
            <a:stCxn id="332" idx="3"/>
            <a:endCxn id="333" idx="1"/>
          </p:cNvCxnSpPr>
          <p:nvPr/>
        </p:nvCxnSpPr>
        <p:spPr>
          <a:xfrm>
            <a:off x="4774081" y="469425"/>
            <a:ext cx="1056000" cy="2671800"/>
          </a:xfrm>
          <a:prstGeom prst="straightConnector1">
            <a:avLst/>
          </a:prstGeom>
          <a:noFill/>
          <a:ln cap="flat" cmpd="sng" w="9525">
            <a:solidFill>
              <a:srgbClr val="B7B7B7"/>
            </a:solidFill>
            <a:prstDash val="solid"/>
            <a:round/>
            <a:headEnd len="med" w="med" type="none"/>
            <a:tailEnd len="med" w="med" type="triangle"/>
          </a:ln>
        </p:spPr>
      </p:cxnSp>
      <p:sp>
        <p:nvSpPr>
          <p:cNvPr id="334" name="Google Shape;334;p43"/>
          <p:cNvSpPr/>
          <p:nvPr/>
        </p:nvSpPr>
        <p:spPr>
          <a:xfrm>
            <a:off x="759250" y="1868325"/>
            <a:ext cx="1950300" cy="2835900"/>
          </a:xfrm>
          <a:prstGeom prst="rect">
            <a:avLst/>
          </a:prstGeom>
          <a:solidFill>
            <a:schemeClr val="l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pen Sans"/>
                <a:ea typeface="Open Sans"/>
                <a:cs typeface="Open Sans"/>
                <a:sym typeface="Open Sans"/>
              </a:rPr>
              <a:t>Pre</a:t>
            </a:r>
            <a:endParaRPr>
              <a:latin typeface="Open Sans"/>
              <a:ea typeface="Open Sans"/>
              <a:cs typeface="Open Sans"/>
              <a:sym typeface="Open Sans"/>
            </a:endParaRPr>
          </a:p>
        </p:txBody>
      </p:sp>
      <p:sp>
        <p:nvSpPr>
          <p:cNvPr id="335" name="Google Shape;335;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NLP with LLMs</a:t>
            </a:r>
            <a:endParaRPr/>
          </a:p>
        </p:txBody>
      </p:sp>
      <p:sp>
        <p:nvSpPr>
          <p:cNvPr id="336" name="Google Shape;336;p43"/>
          <p:cNvSpPr/>
          <p:nvPr/>
        </p:nvSpPr>
        <p:spPr>
          <a:xfrm>
            <a:off x="1205850" y="3141175"/>
            <a:ext cx="982550" cy="10123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Open Sans"/>
                <a:ea typeface="Open Sans"/>
                <a:cs typeface="Open Sans"/>
                <a:sym typeface="Open Sans"/>
              </a:rPr>
              <a:t>General knowledge corpus</a:t>
            </a:r>
            <a:endParaRPr sz="1100">
              <a:latin typeface="Open Sans"/>
              <a:ea typeface="Open Sans"/>
              <a:cs typeface="Open Sans"/>
              <a:sym typeface="Open Sans"/>
            </a:endParaRPr>
          </a:p>
        </p:txBody>
      </p:sp>
      <p:sp>
        <p:nvSpPr>
          <p:cNvPr id="337" name="Google Shape;337;p43"/>
          <p:cNvSpPr/>
          <p:nvPr/>
        </p:nvSpPr>
        <p:spPr>
          <a:xfrm>
            <a:off x="960175" y="2121425"/>
            <a:ext cx="1473900" cy="79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pen Sans"/>
                <a:ea typeface="Open Sans"/>
                <a:cs typeface="Open Sans"/>
                <a:sym typeface="Open Sans"/>
              </a:rPr>
              <a:t>LLM</a:t>
            </a:r>
            <a:endParaRPr>
              <a:latin typeface="Open Sans"/>
              <a:ea typeface="Open Sans"/>
              <a:cs typeface="Open Sans"/>
              <a:sym typeface="Open Sans"/>
            </a:endParaRPr>
          </a:p>
        </p:txBody>
      </p:sp>
      <p:sp>
        <p:nvSpPr>
          <p:cNvPr id="338" name="Google Shape;338;p43"/>
          <p:cNvSpPr txBox="1"/>
          <p:nvPr/>
        </p:nvSpPr>
        <p:spPr>
          <a:xfrm>
            <a:off x="1135150" y="4302375"/>
            <a:ext cx="119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Pre-training</a:t>
            </a:r>
            <a:endParaRPr sz="1200">
              <a:solidFill>
                <a:schemeClr val="dk1"/>
              </a:solidFill>
              <a:latin typeface="Open Sans"/>
              <a:ea typeface="Open Sans"/>
              <a:cs typeface="Open Sans"/>
              <a:sym typeface="Open Sans"/>
            </a:endParaRPr>
          </a:p>
        </p:txBody>
      </p:sp>
      <p:cxnSp>
        <p:nvCxnSpPr>
          <p:cNvPr id="339" name="Google Shape;339;p43"/>
          <p:cNvCxnSpPr>
            <a:stCxn id="337" idx="2"/>
            <a:endCxn id="336" idx="1"/>
          </p:cNvCxnSpPr>
          <p:nvPr/>
        </p:nvCxnSpPr>
        <p:spPr>
          <a:xfrm>
            <a:off x="1697125" y="2917925"/>
            <a:ext cx="0" cy="223200"/>
          </a:xfrm>
          <a:prstGeom prst="straightConnector1">
            <a:avLst/>
          </a:prstGeom>
          <a:noFill/>
          <a:ln cap="flat" cmpd="sng" w="76200">
            <a:solidFill>
              <a:schemeClr val="dk2"/>
            </a:solidFill>
            <a:prstDash val="solid"/>
            <a:round/>
            <a:headEnd len="med" w="med" type="none"/>
            <a:tailEnd len="med" w="med" type="none"/>
          </a:ln>
        </p:spPr>
      </p:cxnSp>
      <p:sp>
        <p:nvSpPr>
          <p:cNvPr id="340" name="Google Shape;340;p43"/>
          <p:cNvSpPr/>
          <p:nvPr/>
        </p:nvSpPr>
        <p:spPr>
          <a:xfrm>
            <a:off x="3930781" y="1660729"/>
            <a:ext cx="843300" cy="207600"/>
          </a:xfrm>
          <a:prstGeom prst="flowChartAlternateProcess">
            <a:avLst/>
          </a:prstGeom>
          <a:solidFill>
            <a:srgbClr val="CCA67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341" name="Google Shape;341;p43"/>
          <p:cNvSpPr/>
          <p:nvPr/>
        </p:nvSpPr>
        <p:spPr>
          <a:xfrm>
            <a:off x="3932948" y="1240792"/>
            <a:ext cx="843300" cy="207600"/>
          </a:xfrm>
          <a:prstGeom prst="flowChartAlternateProcess">
            <a:avLst/>
          </a:prstGeom>
          <a:solidFill>
            <a:srgbClr val="CCA67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332" name="Google Shape;332;p43"/>
          <p:cNvSpPr/>
          <p:nvPr/>
        </p:nvSpPr>
        <p:spPr>
          <a:xfrm>
            <a:off x="3930781" y="365625"/>
            <a:ext cx="843300" cy="207600"/>
          </a:xfrm>
          <a:prstGeom prst="flowChartAlternateProcess">
            <a:avLst/>
          </a:prstGeom>
          <a:solidFill>
            <a:srgbClr val="CCA67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cxnSp>
        <p:nvCxnSpPr>
          <p:cNvPr id="342" name="Google Shape;342;p43"/>
          <p:cNvCxnSpPr>
            <a:stCxn id="340" idx="0"/>
            <a:endCxn id="341" idx="2"/>
          </p:cNvCxnSpPr>
          <p:nvPr/>
        </p:nvCxnSpPr>
        <p:spPr>
          <a:xfrm rot="-5400000">
            <a:off x="4247281" y="1553479"/>
            <a:ext cx="212400" cy="2100"/>
          </a:xfrm>
          <a:prstGeom prst="bentConnector3">
            <a:avLst>
              <a:gd fmla="val 50006" name="adj1"/>
            </a:avLst>
          </a:prstGeom>
          <a:noFill/>
          <a:ln cap="flat" cmpd="sng" w="19050">
            <a:solidFill>
              <a:srgbClr val="B7B7B7"/>
            </a:solidFill>
            <a:prstDash val="solid"/>
            <a:round/>
            <a:headEnd len="med" w="med" type="none"/>
            <a:tailEnd len="med" w="med" type="none"/>
          </a:ln>
        </p:spPr>
      </p:cxnSp>
      <p:cxnSp>
        <p:nvCxnSpPr>
          <p:cNvPr id="343" name="Google Shape;343;p43"/>
          <p:cNvCxnSpPr>
            <a:stCxn id="341" idx="0"/>
            <a:endCxn id="332" idx="2"/>
          </p:cNvCxnSpPr>
          <p:nvPr/>
        </p:nvCxnSpPr>
        <p:spPr>
          <a:xfrm flipH="1" rot="5400000">
            <a:off x="4019798" y="905992"/>
            <a:ext cx="667500" cy="2100"/>
          </a:xfrm>
          <a:prstGeom prst="bentConnector3">
            <a:avLst>
              <a:gd fmla="val 50000" name="adj1"/>
            </a:avLst>
          </a:prstGeom>
          <a:noFill/>
          <a:ln cap="flat" cmpd="sng" w="28575">
            <a:solidFill>
              <a:srgbClr val="B7B7B7"/>
            </a:solidFill>
            <a:prstDash val="dot"/>
            <a:round/>
            <a:headEnd len="med" w="med" type="none"/>
            <a:tailEnd len="med" w="med" type="none"/>
          </a:ln>
        </p:spPr>
      </p:cxnSp>
      <p:cxnSp>
        <p:nvCxnSpPr>
          <p:cNvPr id="344" name="Google Shape;344;p43"/>
          <p:cNvCxnSpPr>
            <a:stCxn id="332" idx="3"/>
            <a:endCxn id="345" idx="1"/>
          </p:cNvCxnSpPr>
          <p:nvPr/>
        </p:nvCxnSpPr>
        <p:spPr>
          <a:xfrm>
            <a:off x="4774081" y="469425"/>
            <a:ext cx="1056000" cy="1152600"/>
          </a:xfrm>
          <a:prstGeom prst="straightConnector1">
            <a:avLst/>
          </a:prstGeom>
          <a:noFill/>
          <a:ln cap="flat" cmpd="sng" w="9525">
            <a:solidFill>
              <a:srgbClr val="B7B7B7"/>
            </a:solidFill>
            <a:prstDash val="solid"/>
            <a:round/>
            <a:headEnd len="med" w="med" type="none"/>
            <a:tailEnd len="med" w="med" type="triangle"/>
          </a:ln>
        </p:spPr>
      </p:cxnSp>
      <p:sp>
        <p:nvSpPr>
          <p:cNvPr id="346" name="Google Shape;346;p43"/>
          <p:cNvSpPr/>
          <p:nvPr/>
        </p:nvSpPr>
        <p:spPr>
          <a:xfrm>
            <a:off x="3914640" y="1571475"/>
            <a:ext cx="875400" cy="108300"/>
          </a:xfrm>
          <a:prstGeom prst="rect">
            <a:avLst/>
          </a:prstGeom>
          <a:solidFill>
            <a:srgbClr val="DCE755"/>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347" name="Google Shape;347;p43"/>
          <p:cNvSpPr/>
          <p:nvPr/>
        </p:nvSpPr>
        <p:spPr>
          <a:xfrm>
            <a:off x="3916807" y="1455893"/>
            <a:ext cx="875400" cy="108300"/>
          </a:xfrm>
          <a:prstGeom prst="rect">
            <a:avLst/>
          </a:prstGeom>
          <a:solidFill>
            <a:srgbClr val="DCE755"/>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348" name="Google Shape;348;p43"/>
          <p:cNvSpPr/>
          <p:nvPr/>
        </p:nvSpPr>
        <p:spPr>
          <a:xfrm>
            <a:off x="3916807" y="1117041"/>
            <a:ext cx="875400" cy="108300"/>
          </a:xfrm>
          <a:prstGeom prst="rect">
            <a:avLst/>
          </a:prstGeom>
          <a:solidFill>
            <a:srgbClr val="DCE755"/>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349" name="Google Shape;349;p43"/>
          <p:cNvSpPr/>
          <p:nvPr/>
        </p:nvSpPr>
        <p:spPr>
          <a:xfrm>
            <a:off x="3930781" y="573352"/>
            <a:ext cx="875400" cy="108300"/>
          </a:xfrm>
          <a:prstGeom prst="rect">
            <a:avLst/>
          </a:prstGeom>
          <a:solidFill>
            <a:srgbClr val="DCE755"/>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350" name="Google Shape;350;p43"/>
          <p:cNvSpPr/>
          <p:nvPr/>
        </p:nvSpPr>
        <p:spPr>
          <a:xfrm>
            <a:off x="3870550" y="735195"/>
            <a:ext cx="968004" cy="328212"/>
          </a:xfrm>
          <a:prstGeom prst="cloud">
            <a:avLst/>
          </a:prstGeom>
          <a:solidFill>
            <a:srgbClr val="DCE755"/>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345" name="Google Shape;345;p43"/>
          <p:cNvSpPr/>
          <p:nvPr/>
        </p:nvSpPr>
        <p:spPr>
          <a:xfrm>
            <a:off x="5550200" y="1622152"/>
            <a:ext cx="559575" cy="44165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Demonstration </a:t>
            </a:r>
            <a:r>
              <a:rPr lang="en-GB" sz="700">
                <a:latin typeface="Open Sans"/>
                <a:ea typeface="Open Sans"/>
                <a:cs typeface="Open Sans"/>
                <a:sym typeface="Open Sans"/>
              </a:rPr>
              <a:t>corpus</a:t>
            </a:r>
            <a:endParaRPr sz="700">
              <a:latin typeface="Open Sans"/>
              <a:ea typeface="Open Sans"/>
              <a:cs typeface="Open Sans"/>
              <a:sym typeface="Open Sans"/>
            </a:endParaRPr>
          </a:p>
        </p:txBody>
      </p:sp>
      <p:sp>
        <p:nvSpPr>
          <p:cNvPr id="333" name="Google Shape;333;p43"/>
          <p:cNvSpPr/>
          <p:nvPr/>
        </p:nvSpPr>
        <p:spPr>
          <a:xfrm>
            <a:off x="5514975" y="3141175"/>
            <a:ext cx="630000" cy="49765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VectorDB</a:t>
            </a:r>
            <a:endParaRPr sz="700">
              <a:latin typeface="Open Sans"/>
              <a:ea typeface="Open Sans"/>
              <a:cs typeface="Open Sans"/>
              <a:sym typeface="Open Sans"/>
            </a:endParaRPr>
          </a:p>
        </p:txBody>
      </p:sp>
      <p:sp>
        <p:nvSpPr>
          <p:cNvPr id="351" name="Google Shape;351;p43"/>
          <p:cNvSpPr/>
          <p:nvPr/>
        </p:nvSpPr>
        <p:spPr>
          <a:xfrm>
            <a:off x="5157088" y="2185925"/>
            <a:ext cx="1345800" cy="667500"/>
          </a:xfrm>
          <a:prstGeom prst="roundRect">
            <a:avLst>
              <a:gd fmla="val 16667" name="adj"/>
            </a:avLst>
          </a:prstGeom>
          <a:solidFill>
            <a:srgbClr val="F9CB9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Open Sans"/>
                <a:ea typeface="Open Sans"/>
                <a:cs typeface="Open Sans"/>
                <a:sym typeface="Open Sans"/>
              </a:rPr>
              <a:t>Fine-tuning</a:t>
            </a:r>
            <a:endParaRPr sz="1100">
              <a:latin typeface="Open Sans"/>
              <a:ea typeface="Open Sans"/>
              <a:cs typeface="Open Sans"/>
              <a:sym typeface="Open Sans"/>
            </a:endParaRPr>
          </a:p>
        </p:txBody>
      </p:sp>
      <p:cxnSp>
        <p:nvCxnSpPr>
          <p:cNvPr id="352" name="Google Shape;352;p43"/>
          <p:cNvCxnSpPr>
            <a:stCxn id="337" idx="3"/>
            <a:endCxn id="351" idx="1"/>
          </p:cNvCxnSpPr>
          <p:nvPr/>
        </p:nvCxnSpPr>
        <p:spPr>
          <a:xfrm>
            <a:off x="2434075" y="2519675"/>
            <a:ext cx="2723100" cy="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43"/>
          <p:cNvCxnSpPr>
            <a:stCxn id="351" idx="0"/>
            <a:endCxn id="351" idx="0"/>
          </p:cNvCxnSpPr>
          <p:nvPr/>
        </p:nvCxnSpPr>
        <p:spPr>
          <a:xfrm>
            <a:off x="5829988" y="2185925"/>
            <a:ext cx="0" cy="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43"/>
          <p:cNvCxnSpPr>
            <a:stCxn id="345" idx="3"/>
            <a:endCxn id="351" idx="0"/>
          </p:cNvCxnSpPr>
          <p:nvPr/>
        </p:nvCxnSpPr>
        <p:spPr>
          <a:xfrm>
            <a:off x="5829987" y="2063802"/>
            <a:ext cx="0" cy="122100"/>
          </a:xfrm>
          <a:prstGeom prst="straightConnector1">
            <a:avLst/>
          </a:prstGeom>
          <a:noFill/>
          <a:ln cap="flat" cmpd="sng" w="38100">
            <a:solidFill>
              <a:schemeClr val="dk2"/>
            </a:solidFill>
            <a:prstDash val="solid"/>
            <a:round/>
            <a:headEnd len="med" w="med" type="none"/>
            <a:tailEnd len="med" w="med" type="none"/>
          </a:ln>
        </p:spPr>
      </p:cxnSp>
      <p:sp>
        <p:nvSpPr>
          <p:cNvPr id="355" name="Google Shape;355;p43"/>
          <p:cNvSpPr/>
          <p:nvPr/>
        </p:nvSpPr>
        <p:spPr>
          <a:xfrm>
            <a:off x="5157088" y="3848375"/>
            <a:ext cx="1345800" cy="667500"/>
          </a:xfrm>
          <a:prstGeom prst="roundRect">
            <a:avLst>
              <a:gd fmla="val 16667" name="adj"/>
            </a:avLst>
          </a:prstGeom>
          <a:solidFill>
            <a:srgbClr val="F9CB9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Open Sans"/>
                <a:ea typeface="Open Sans"/>
                <a:cs typeface="Open Sans"/>
                <a:sym typeface="Open Sans"/>
              </a:rPr>
              <a:t>RAG</a:t>
            </a:r>
            <a:endParaRPr sz="1100">
              <a:latin typeface="Open Sans"/>
              <a:ea typeface="Open Sans"/>
              <a:cs typeface="Open Sans"/>
              <a:sym typeface="Open Sans"/>
            </a:endParaRPr>
          </a:p>
        </p:txBody>
      </p:sp>
      <p:cxnSp>
        <p:nvCxnSpPr>
          <p:cNvPr id="356" name="Google Shape;356;p43"/>
          <p:cNvCxnSpPr>
            <a:stCxn id="337" idx="3"/>
            <a:endCxn id="355" idx="1"/>
          </p:cNvCxnSpPr>
          <p:nvPr/>
        </p:nvCxnSpPr>
        <p:spPr>
          <a:xfrm>
            <a:off x="2434075" y="2519675"/>
            <a:ext cx="2723100" cy="166260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43"/>
          <p:cNvCxnSpPr>
            <a:stCxn id="333" idx="3"/>
            <a:endCxn id="355" idx="0"/>
          </p:cNvCxnSpPr>
          <p:nvPr/>
        </p:nvCxnSpPr>
        <p:spPr>
          <a:xfrm>
            <a:off x="5829975" y="3638825"/>
            <a:ext cx="0" cy="209700"/>
          </a:xfrm>
          <a:prstGeom prst="straightConnector1">
            <a:avLst/>
          </a:prstGeom>
          <a:noFill/>
          <a:ln cap="flat" cmpd="sng" w="38100">
            <a:solidFill>
              <a:schemeClr val="dk2"/>
            </a:solidFill>
            <a:prstDash val="solid"/>
            <a:round/>
            <a:headEnd len="med" w="med" type="none"/>
            <a:tailEnd len="med" w="med" type="none"/>
          </a:ln>
        </p:spPr>
      </p:cxnSp>
      <p:sp>
        <p:nvSpPr>
          <p:cNvPr id="358" name="Google Shape;358;p43"/>
          <p:cNvSpPr/>
          <p:nvPr/>
        </p:nvSpPr>
        <p:spPr>
          <a:xfrm>
            <a:off x="7378788" y="1430775"/>
            <a:ext cx="1345800" cy="667500"/>
          </a:xfrm>
          <a:prstGeom prst="roundRect">
            <a:avLst>
              <a:gd fmla="val 16667" name="adj"/>
            </a:avLst>
          </a:prstGeom>
          <a:solidFill>
            <a:srgbClr val="F9CB9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Open Sans"/>
                <a:ea typeface="Open Sans"/>
                <a:cs typeface="Open Sans"/>
                <a:sym typeface="Open Sans"/>
              </a:rPr>
              <a:t>Prompt engineering</a:t>
            </a:r>
            <a:endParaRPr sz="1100">
              <a:latin typeface="Open Sans"/>
              <a:ea typeface="Open Sans"/>
              <a:cs typeface="Open Sans"/>
              <a:sym typeface="Open Sans"/>
            </a:endParaRPr>
          </a:p>
        </p:txBody>
      </p:sp>
      <p:cxnSp>
        <p:nvCxnSpPr>
          <p:cNvPr id="359" name="Google Shape;359;p43"/>
          <p:cNvCxnSpPr>
            <a:endCxn id="358" idx="0"/>
          </p:cNvCxnSpPr>
          <p:nvPr/>
        </p:nvCxnSpPr>
        <p:spPr>
          <a:xfrm>
            <a:off x="7622088" y="707175"/>
            <a:ext cx="429600" cy="723600"/>
          </a:xfrm>
          <a:prstGeom prst="straightConnector1">
            <a:avLst/>
          </a:prstGeom>
          <a:noFill/>
          <a:ln cap="flat" cmpd="sng" w="9525">
            <a:solidFill>
              <a:schemeClr val="dk2"/>
            </a:solidFill>
            <a:prstDash val="solid"/>
            <a:round/>
            <a:headEnd len="med" w="med" type="none"/>
            <a:tailEnd len="med" w="med" type="stealth"/>
          </a:ln>
        </p:spPr>
      </p:cxnSp>
      <p:sp>
        <p:nvSpPr>
          <p:cNvPr id="360" name="Google Shape;360;p43"/>
          <p:cNvSpPr txBox="1"/>
          <p:nvPr/>
        </p:nvSpPr>
        <p:spPr>
          <a:xfrm>
            <a:off x="7378800" y="396500"/>
            <a:ext cx="49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Open Sans"/>
                <a:ea typeface="Open Sans"/>
                <a:cs typeface="Open Sans"/>
                <a:sym typeface="Open Sans"/>
              </a:rPr>
              <a:t>Input</a:t>
            </a:r>
            <a:endParaRPr sz="1000">
              <a:solidFill>
                <a:schemeClr val="dk1"/>
              </a:solidFill>
              <a:latin typeface="Open Sans"/>
              <a:ea typeface="Open Sans"/>
              <a:cs typeface="Open Sans"/>
              <a:sym typeface="Open Sans"/>
            </a:endParaRPr>
          </a:p>
        </p:txBody>
      </p:sp>
      <p:sp>
        <p:nvSpPr>
          <p:cNvPr id="361" name="Google Shape;361;p43"/>
          <p:cNvSpPr/>
          <p:nvPr/>
        </p:nvSpPr>
        <p:spPr>
          <a:xfrm>
            <a:off x="6528000" y="2396825"/>
            <a:ext cx="2196600" cy="297900"/>
          </a:xfrm>
          <a:prstGeom prst="rect">
            <a:avLst/>
          </a:prstGeom>
          <a:solidFill>
            <a:schemeClr val="lt1"/>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62" name="Google Shape;362;p43"/>
          <p:cNvSpPr/>
          <p:nvPr/>
        </p:nvSpPr>
        <p:spPr>
          <a:xfrm>
            <a:off x="6529800" y="4067700"/>
            <a:ext cx="2196600" cy="297900"/>
          </a:xfrm>
          <a:prstGeom prst="rect">
            <a:avLst/>
          </a:prstGeom>
          <a:solidFill>
            <a:schemeClr val="lt1"/>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363" name="Google Shape;363;p43"/>
          <p:cNvCxnSpPr>
            <a:stCxn id="358" idx="2"/>
            <a:endCxn id="361" idx="0"/>
          </p:cNvCxnSpPr>
          <p:nvPr/>
        </p:nvCxnSpPr>
        <p:spPr>
          <a:xfrm rot="5400000">
            <a:off x="7689738" y="2034825"/>
            <a:ext cx="298500" cy="425400"/>
          </a:xfrm>
          <a:prstGeom prst="curvedConnector3">
            <a:avLst>
              <a:gd fmla="val 50008" name="adj1"/>
            </a:avLst>
          </a:prstGeom>
          <a:noFill/>
          <a:ln cap="flat" cmpd="sng" w="9525">
            <a:solidFill>
              <a:schemeClr val="dk2"/>
            </a:solidFill>
            <a:prstDash val="solid"/>
            <a:round/>
            <a:headEnd len="med" w="med" type="none"/>
            <a:tailEnd len="med" w="med" type="stealth"/>
          </a:ln>
        </p:spPr>
      </p:cxnSp>
      <p:cxnSp>
        <p:nvCxnSpPr>
          <p:cNvPr id="364" name="Google Shape;364;p43"/>
          <p:cNvCxnSpPr>
            <a:stCxn id="361" idx="2"/>
            <a:endCxn id="362" idx="0"/>
          </p:cNvCxnSpPr>
          <p:nvPr/>
        </p:nvCxnSpPr>
        <p:spPr>
          <a:xfrm>
            <a:off x="7626300" y="2694725"/>
            <a:ext cx="1800" cy="1373100"/>
          </a:xfrm>
          <a:prstGeom prst="straightConnector1">
            <a:avLst/>
          </a:prstGeom>
          <a:noFill/>
          <a:ln cap="flat" cmpd="sng" w="9525">
            <a:solidFill>
              <a:schemeClr val="dk2"/>
            </a:solidFill>
            <a:prstDash val="dash"/>
            <a:round/>
            <a:headEnd len="med" w="med" type="none"/>
            <a:tailEnd len="med" w="med" type="none"/>
          </a:ln>
        </p:spPr>
      </p:cxnSp>
      <p:cxnSp>
        <p:nvCxnSpPr>
          <p:cNvPr id="365" name="Google Shape;365;p43"/>
          <p:cNvCxnSpPr>
            <a:stCxn id="362" idx="2"/>
          </p:cNvCxnSpPr>
          <p:nvPr/>
        </p:nvCxnSpPr>
        <p:spPr>
          <a:xfrm>
            <a:off x="7628100" y="4365600"/>
            <a:ext cx="1453200" cy="286500"/>
          </a:xfrm>
          <a:prstGeom prst="straightConnector1">
            <a:avLst/>
          </a:prstGeom>
          <a:noFill/>
          <a:ln cap="flat" cmpd="sng" w="9525">
            <a:solidFill>
              <a:schemeClr val="dk2"/>
            </a:solidFill>
            <a:prstDash val="solid"/>
            <a:round/>
            <a:headEnd len="med" w="med" type="none"/>
            <a:tailEnd len="med" w="med" type="triangle"/>
          </a:ln>
        </p:spPr>
      </p:cxnSp>
      <p:sp>
        <p:nvSpPr>
          <p:cNvPr id="366" name="Google Shape;366;p43"/>
          <p:cNvSpPr txBox="1"/>
          <p:nvPr/>
        </p:nvSpPr>
        <p:spPr>
          <a:xfrm>
            <a:off x="8468400" y="4652100"/>
            <a:ext cx="67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Open Sans"/>
                <a:ea typeface="Open Sans"/>
                <a:cs typeface="Open Sans"/>
                <a:sym typeface="Open Sans"/>
              </a:rPr>
              <a:t>Output</a:t>
            </a:r>
            <a:endParaRPr sz="1000">
              <a:solidFill>
                <a:schemeClr val="dk1"/>
              </a:solidFill>
              <a:latin typeface="Open Sans"/>
              <a:ea typeface="Open Sans"/>
              <a:cs typeface="Open Sans"/>
              <a:sym typeface="Open Sans"/>
            </a:endParaRPr>
          </a:p>
        </p:txBody>
      </p:sp>
      <p:cxnSp>
        <p:nvCxnSpPr>
          <p:cNvPr id="367" name="Google Shape;367;p43"/>
          <p:cNvCxnSpPr>
            <a:stCxn id="361" idx="2"/>
          </p:cNvCxnSpPr>
          <p:nvPr/>
        </p:nvCxnSpPr>
        <p:spPr>
          <a:xfrm>
            <a:off x="7626300" y="2694725"/>
            <a:ext cx="1462200" cy="26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NLP Resources</a:t>
            </a:r>
            <a:endParaRPr/>
          </a:p>
        </p:txBody>
      </p:sp>
      <p:sp>
        <p:nvSpPr>
          <p:cNvPr id="373" name="Google Shape;373;p44"/>
          <p:cNvSpPr txBox="1"/>
          <p:nvPr>
            <p:ph idx="1" type="body"/>
          </p:nvPr>
        </p:nvSpPr>
        <p:spPr>
          <a:xfrm>
            <a:off x="311700" y="1225225"/>
            <a:ext cx="3999900" cy="335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t>Books</a:t>
            </a:r>
            <a:endParaRPr b="1"/>
          </a:p>
          <a:p>
            <a:pPr indent="0" lvl="0" marL="0" rtl="0" algn="l">
              <a:spcBef>
                <a:spcPts val="1200"/>
              </a:spcBef>
              <a:spcAft>
                <a:spcPts val="0"/>
              </a:spcAft>
              <a:buNone/>
            </a:pPr>
            <a:r>
              <a:rPr lang="en-GB"/>
              <a:t>Christopher Manning , “</a:t>
            </a:r>
            <a:r>
              <a:rPr lang="en-GB" u="sng">
                <a:solidFill>
                  <a:schemeClr val="hlink"/>
                </a:solidFill>
                <a:hlinkClick r:id="rId3"/>
              </a:rPr>
              <a:t>Foundations of Statistical Natural Language Processing</a:t>
            </a:r>
            <a:r>
              <a:rPr lang="en-GB"/>
              <a:t>”, MIT Press, 1999.</a:t>
            </a:r>
            <a:endParaRPr/>
          </a:p>
          <a:p>
            <a:pPr indent="0" lvl="0" marL="0" rtl="0" algn="l">
              <a:spcBef>
                <a:spcPts val="1200"/>
              </a:spcBef>
              <a:spcAft>
                <a:spcPts val="0"/>
              </a:spcAft>
              <a:buNone/>
            </a:pPr>
            <a:r>
              <a:rPr lang="en-GB"/>
              <a:t>Dan Jurafsky and James H. Martin, “</a:t>
            </a:r>
            <a:r>
              <a:rPr lang="en-GB" u="sng">
                <a:solidFill>
                  <a:schemeClr val="hlink"/>
                </a:solidFill>
                <a:hlinkClick r:id="rId4"/>
              </a:rPr>
              <a:t>Speech and Language Processing: An Introduction to Natural Language Processing, Computational Linguistics and Speech Recognition</a:t>
            </a:r>
            <a:r>
              <a:rPr lang="en-GB"/>
              <a:t>”, Pearson 2014.</a:t>
            </a:r>
            <a:endParaRPr/>
          </a:p>
          <a:p>
            <a:pPr indent="0" lvl="0" marL="0" rtl="0" algn="l">
              <a:spcBef>
                <a:spcPts val="1200"/>
              </a:spcBef>
              <a:spcAft>
                <a:spcPts val="1200"/>
              </a:spcAft>
              <a:buNone/>
            </a:pPr>
            <a:r>
              <a:rPr lang="en-GB"/>
              <a:t>Steven Bird, Ewan Klein, and Edward Loper  “</a:t>
            </a:r>
            <a:r>
              <a:rPr lang="en-GB" u="sng">
                <a:solidFill>
                  <a:schemeClr val="hlink"/>
                </a:solidFill>
                <a:hlinkClick r:id="rId5"/>
              </a:rPr>
              <a:t>Natural Language Processing with Python: Analyzing Text with the Natural Language Toolkit</a:t>
            </a:r>
            <a:r>
              <a:rPr lang="en-GB"/>
              <a:t>”, O’Reilly. </a:t>
            </a:r>
            <a:endParaRPr/>
          </a:p>
        </p:txBody>
      </p:sp>
      <p:sp>
        <p:nvSpPr>
          <p:cNvPr id="374" name="Google Shape;374;p44"/>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Online NLP Resources </a:t>
            </a:r>
            <a:endParaRPr b="1"/>
          </a:p>
          <a:p>
            <a:pPr indent="0" lvl="0" marL="0" rtl="0" algn="l">
              <a:spcBef>
                <a:spcPts val="1200"/>
              </a:spcBef>
              <a:spcAft>
                <a:spcPts val="0"/>
              </a:spcAft>
              <a:buNone/>
            </a:pPr>
            <a:r>
              <a:rPr lang="en-GB"/>
              <a:t>Awesome-NLP (</a:t>
            </a:r>
            <a:r>
              <a:rPr lang="en-GB" u="sng">
                <a:solidFill>
                  <a:schemeClr val="hlink"/>
                </a:solidFill>
                <a:hlinkClick r:id="rId6"/>
              </a:rPr>
              <a:t>https://</a:t>
            </a:r>
            <a:r>
              <a:rPr lang="en-GB" u="sng">
                <a:solidFill>
                  <a:schemeClr val="hlink"/>
                </a:solidFill>
                <a:hlinkClick r:id="rId7"/>
              </a:rPr>
              <a:t>github</a:t>
            </a:r>
            <a:r>
              <a:rPr lang="en-GB" u="sng">
                <a:solidFill>
                  <a:schemeClr val="hlink"/>
                </a:solidFill>
                <a:hlinkClick r:id="rId8"/>
              </a:rPr>
              <a:t>.com/keon/awesome-nlp</a:t>
            </a:r>
            <a:r>
              <a:rPr lang="en-GB"/>
              <a:t>) </a:t>
            </a:r>
            <a:endParaRPr/>
          </a:p>
          <a:p>
            <a:pPr indent="0" lvl="0" marL="0" rtl="0" algn="l">
              <a:spcBef>
                <a:spcPts val="1200"/>
              </a:spcBef>
              <a:spcAft>
                <a:spcPts val="0"/>
              </a:spcAft>
              <a:buNone/>
            </a:pPr>
            <a:r>
              <a:rPr lang="en-GB"/>
              <a:t>Awesome DL for NLP (</a:t>
            </a:r>
            <a:r>
              <a:rPr lang="en-GB" u="sng">
                <a:solidFill>
                  <a:schemeClr val="hlink"/>
                </a:solidFill>
                <a:hlinkClick r:id="rId9"/>
              </a:rPr>
              <a:t>https://github.com/brianspiering/awesome-dl4nlp</a:t>
            </a:r>
            <a:r>
              <a:rPr lang="en-GB"/>
              <a:t>) </a:t>
            </a:r>
            <a:endParaRPr/>
          </a:p>
          <a:p>
            <a:pPr indent="0" lvl="0" marL="0" rtl="0" algn="l">
              <a:spcBef>
                <a:spcPts val="1200"/>
              </a:spcBef>
              <a:spcAft>
                <a:spcPts val="0"/>
              </a:spcAft>
              <a:buNone/>
            </a:pPr>
            <a:r>
              <a:rPr lang="en-GB"/>
              <a:t>Dan Yurafsky’s NLP playlist on YouTube (</a:t>
            </a:r>
            <a:r>
              <a:rPr lang="en-GB" u="sng">
                <a:solidFill>
                  <a:schemeClr val="hlink"/>
                </a:solidFill>
                <a:hlinkClick r:id="rId10"/>
              </a:rPr>
              <a:t>https://www.youtube.com/playlist?list=PLoROMvodv4rOFZnDyrlW3-nI7tMLtmiJZ</a:t>
            </a:r>
            <a:r>
              <a:rPr lang="en-GB"/>
              <a:t>)</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NLP Resources</a:t>
            </a:r>
            <a:endParaRPr/>
          </a:p>
        </p:txBody>
      </p:sp>
      <p:sp>
        <p:nvSpPr>
          <p:cNvPr id="380" name="Google Shape;380;p4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Online NLP Resources </a:t>
            </a:r>
            <a:endParaRPr b="1"/>
          </a:p>
          <a:p>
            <a:pPr indent="0" lvl="0" marL="0" rtl="0" algn="l">
              <a:spcBef>
                <a:spcPts val="1200"/>
              </a:spcBef>
              <a:spcAft>
                <a:spcPts val="0"/>
              </a:spcAft>
              <a:buNone/>
            </a:pPr>
            <a:r>
              <a:rPr lang="en-GB"/>
              <a:t>Stanford NLP (</a:t>
            </a:r>
            <a:r>
              <a:rPr lang="en-GB" u="sng">
                <a:solidFill>
                  <a:schemeClr val="hlink"/>
                </a:solidFill>
                <a:hlinkClick r:id="rId3"/>
              </a:rPr>
              <a:t>https://nlp.stanford.edu/</a:t>
            </a:r>
            <a:r>
              <a:rPr lang="en-GB"/>
              <a:t>) </a:t>
            </a:r>
            <a:endParaRPr/>
          </a:p>
          <a:p>
            <a:pPr indent="0" lvl="0" marL="0" rtl="0" algn="l">
              <a:spcBef>
                <a:spcPts val="1200"/>
              </a:spcBef>
              <a:spcAft>
                <a:spcPts val="0"/>
              </a:spcAft>
              <a:buNone/>
            </a:pPr>
            <a:r>
              <a:rPr lang="en-GB"/>
              <a:t>Apache OpenNLP (</a:t>
            </a:r>
            <a:r>
              <a:rPr lang="en-GB" u="sng">
                <a:solidFill>
                  <a:schemeClr val="hlink"/>
                </a:solidFill>
                <a:hlinkClick r:id="rId4"/>
              </a:rPr>
              <a:t>https://opennlp.apache.org/</a:t>
            </a:r>
            <a:r>
              <a:rPr lang="en-GB"/>
              <a:t>) </a:t>
            </a:r>
            <a:endParaRPr/>
          </a:p>
          <a:p>
            <a:pPr indent="0" lvl="0" marL="0" rtl="0" algn="l">
              <a:spcBef>
                <a:spcPts val="1200"/>
              </a:spcBef>
              <a:spcAft>
                <a:spcPts val="0"/>
              </a:spcAft>
              <a:buNone/>
            </a:pPr>
            <a:r>
              <a:rPr lang="en-GB"/>
              <a:t>Penn TreeBank (</a:t>
            </a:r>
            <a:r>
              <a:rPr lang="en-GB" u="sng">
                <a:solidFill>
                  <a:schemeClr val="hlink"/>
                </a:solidFill>
                <a:hlinkClick r:id="rId5"/>
              </a:rPr>
              <a:t>https://paperswithcode.com/dataset/penn-treebank</a:t>
            </a:r>
            <a:r>
              <a:rPr lang="en-GB"/>
              <a:t>) </a:t>
            </a:r>
            <a:endParaRPr/>
          </a:p>
          <a:p>
            <a:pPr indent="0" lvl="0" marL="0" rtl="0" algn="l">
              <a:spcBef>
                <a:spcPts val="1200"/>
              </a:spcBef>
              <a:spcAft>
                <a:spcPts val="0"/>
              </a:spcAft>
              <a:buNone/>
            </a:pPr>
            <a:r>
              <a:rPr lang="en-GB"/>
              <a:t>OpenAI (</a:t>
            </a:r>
            <a:r>
              <a:rPr lang="en-GB" u="sng">
                <a:solidFill>
                  <a:schemeClr val="hlink"/>
                </a:solidFill>
                <a:hlinkClick r:id="rId6"/>
              </a:rPr>
              <a:t>https://openai.com/</a:t>
            </a:r>
            <a:r>
              <a:rPr lang="en-GB"/>
              <a:t>) </a:t>
            </a:r>
            <a:endParaRPr/>
          </a:p>
          <a:p>
            <a:pPr indent="0" lvl="0" marL="0" rtl="0" algn="l">
              <a:spcBef>
                <a:spcPts val="1200"/>
              </a:spcBef>
              <a:spcAft>
                <a:spcPts val="1200"/>
              </a:spcAft>
              <a:buNone/>
            </a:pPr>
            <a:r>
              <a:rPr lang="en-GB"/>
              <a:t>WordNet (</a:t>
            </a:r>
            <a:r>
              <a:rPr lang="en-GB" u="sng">
                <a:solidFill>
                  <a:schemeClr val="hlink"/>
                </a:solidFill>
                <a:hlinkClick r:id="rId7"/>
              </a:rPr>
              <a:t>https://wordnet.princeton.edu/</a:t>
            </a:r>
            <a:r>
              <a:rPr lang="en-GB"/>
              <a:t>) </a:t>
            </a:r>
            <a:endParaRPr/>
          </a:p>
        </p:txBody>
      </p:sp>
      <p:sp>
        <p:nvSpPr>
          <p:cNvPr id="381" name="Google Shape;381;p45"/>
          <p:cNvSpPr txBox="1"/>
          <p:nvPr>
            <p:ph idx="2" type="body"/>
          </p:nvPr>
        </p:nvSpPr>
        <p:spPr>
          <a:xfrm>
            <a:off x="4832400" y="646300"/>
            <a:ext cx="3999900" cy="3933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ConceptNet (</a:t>
            </a:r>
            <a:r>
              <a:rPr lang="en-GB" u="sng">
                <a:solidFill>
                  <a:schemeClr val="hlink"/>
                </a:solidFill>
                <a:hlinkClick r:id="rId8"/>
              </a:rPr>
              <a:t>https://conceptnet.io/</a:t>
            </a:r>
            <a:r>
              <a:rPr lang="en-GB"/>
              <a:t>)</a:t>
            </a:r>
            <a:r>
              <a:rPr lang="en-GB"/>
              <a:t> </a:t>
            </a:r>
            <a:endParaRPr/>
          </a:p>
          <a:p>
            <a:pPr indent="0" lvl="0" marL="0" rtl="0" algn="l">
              <a:spcBef>
                <a:spcPts val="1200"/>
              </a:spcBef>
              <a:spcAft>
                <a:spcPts val="0"/>
              </a:spcAft>
              <a:buNone/>
            </a:pPr>
            <a:r>
              <a:rPr lang="en-GB"/>
              <a:t>PyTorch resources (</a:t>
            </a:r>
            <a:r>
              <a:rPr lang="en-GB" u="sng">
                <a:solidFill>
                  <a:schemeClr val="hlink"/>
                </a:solidFill>
                <a:hlinkClick r:id="rId9"/>
              </a:rPr>
              <a:t>https://www.ritchieng.com/the-incredible-pytorch/</a:t>
            </a:r>
            <a:r>
              <a:rPr lang="en-GB"/>
              <a:t>)</a:t>
            </a:r>
            <a:r>
              <a:rPr lang="en-GB"/>
              <a:t> </a:t>
            </a:r>
            <a:endParaRPr/>
          </a:p>
          <a:p>
            <a:pPr indent="0" lvl="0" marL="0" rtl="0" algn="l">
              <a:spcBef>
                <a:spcPts val="1200"/>
              </a:spcBef>
              <a:spcAft>
                <a:spcPts val="0"/>
              </a:spcAft>
              <a:buNone/>
            </a:pPr>
            <a:r>
              <a:rPr lang="en-GB"/>
              <a:t>AI4Bharat IndicNLP (</a:t>
            </a:r>
            <a:r>
              <a:rPr lang="en-GB" u="sng">
                <a:solidFill>
                  <a:schemeClr val="hlink"/>
                </a:solidFill>
                <a:hlinkClick r:id="rId10"/>
              </a:rPr>
              <a:t>https://indicnlp.ai4bharat.org/home/</a:t>
            </a:r>
            <a:r>
              <a:rPr lang="en-GB"/>
              <a:t>)</a:t>
            </a:r>
            <a:r>
              <a:rPr lang="en-GB"/>
              <a:t> </a:t>
            </a:r>
            <a:endParaRPr/>
          </a:p>
          <a:p>
            <a:pPr indent="0" lvl="0" marL="0" rtl="0" algn="l">
              <a:spcBef>
                <a:spcPts val="1200"/>
              </a:spcBef>
              <a:spcAft>
                <a:spcPts val="0"/>
              </a:spcAft>
              <a:buNone/>
            </a:pPr>
            <a:r>
              <a:rPr lang="en-GB"/>
              <a:t>IndicNLP python library (</a:t>
            </a:r>
            <a:r>
              <a:rPr lang="en-GB" u="sng">
                <a:solidFill>
                  <a:schemeClr val="hlink"/>
                </a:solidFill>
                <a:hlinkClick r:id="rId11"/>
              </a:rPr>
              <a:t>https://pypi.org/project/indic-nlp-library/</a:t>
            </a:r>
            <a:r>
              <a:rPr lang="en-GB"/>
              <a:t>)</a:t>
            </a:r>
            <a:r>
              <a:rPr lang="en-GB"/>
              <a:t> </a:t>
            </a:r>
            <a:endParaRPr/>
          </a:p>
          <a:p>
            <a:pPr indent="0" lvl="0" marL="0" rtl="0" algn="l">
              <a:spcBef>
                <a:spcPts val="1200"/>
              </a:spcBef>
              <a:spcAft>
                <a:spcPts val="0"/>
              </a:spcAft>
              <a:buNone/>
            </a:pPr>
            <a:r>
              <a:rPr lang="en-GB"/>
              <a:t>iNLTK (Indic NLTK library) (</a:t>
            </a:r>
            <a:r>
              <a:rPr lang="en-GB" u="sng">
                <a:solidFill>
                  <a:schemeClr val="hlink"/>
                </a:solidFill>
                <a:hlinkClick r:id="rId12"/>
              </a:rPr>
              <a:t>https://github.com/goru001/inltk</a:t>
            </a:r>
            <a:r>
              <a:rPr lang="en-GB"/>
              <a:t>) </a:t>
            </a:r>
            <a:endParaRPr/>
          </a:p>
          <a:p>
            <a:pPr indent="0" lvl="0" marL="0" rtl="0" algn="l">
              <a:spcBef>
                <a:spcPts val="1200"/>
              </a:spcBef>
              <a:spcAft>
                <a:spcPts val="0"/>
              </a:spcAft>
              <a:buNone/>
            </a:pPr>
            <a:r>
              <a:rPr lang="en-GB"/>
              <a:t>Indic NLP Library (</a:t>
            </a:r>
            <a:r>
              <a:rPr lang="en-GB" u="sng">
                <a:solidFill>
                  <a:schemeClr val="hlink"/>
                </a:solidFill>
                <a:hlinkClick r:id="rId13"/>
              </a:rPr>
              <a:t>http://anoopkunchukuttan.github.io/indic_nlp_library/</a:t>
            </a:r>
            <a:r>
              <a:rPr lang="en-GB"/>
              <a:t>) </a:t>
            </a:r>
            <a:endParaRPr/>
          </a:p>
          <a:p>
            <a:pPr indent="0" lvl="0" marL="0" rtl="0" algn="l">
              <a:spcBef>
                <a:spcPts val="1200"/>
              </a:spcBef>
              <a:spcAft>
                <a:spcPts val="1200"/>
              </a:spcAft>
              <a:buNone/>
            </a:pPr>
            <a:r>
              <a:rPr lang="en-GB"/>
              <a:t>IndicNLP Catalog (</a:t>
            </a:r>
            <a:r>
              <a:rPr lang="en-GB" u="sng">
                <a:solidFill>
                  <a:schemeClr val="hlink"/>
                </a:solidFill>
                <a:hlinkClick r:id="rId14"/>
              </a:rPr>
              <a:t>https://github.com/AI4Bharat/indicnlp_catalog</a:t>
            </a:r>
            <a:r>
              <a:rPr lang="en-GB"/>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Mandate 1.1</a:t>
            </a:r>
            <a:endParaRPr/>
          </a:p>
        </p:txBody>
      </p:sp>
      <p:sp>
        <p:nvSpPr>
          <p:cNvPr id="387" name="Google Shape;387;p46"/>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LLM Fundamentals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Large Language Models</a:t>
            </a:r>
            <a:endParaRPr/>
          </a:p>
        </p:txBody>
      </p:sp>
      <p:sp>
        <p:nvSpPr>
          <p:cNvPr id="393" name="Google Shape;393;p47"/>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“de facto” default approach to current day NLP </a:t>
            </a:r>
            <a:endParaRPr/>
          </a:p>
          <a:p>
            <a:pPr indent="0" lvl="0" marL="0" rtl="0" algn="l">
              <a:spcBef>
                <a:spcPts val="1200"/>
              </a:spcBef>
              <a:spcAft>
                <a:spcPts val="0"/>
              </a:spcAft>
              <a:buNone/>
            </a:pPr>
            <a:r>
              <a:rPr lang="en-GB"/>
              <a:t>Based on transfer learning and fine tuning of large foundation models trained on very large corpus</a:t>
            </a:r>
            <a:endParaRPr/>
          </a:p>
          <a:p>
            <a:pPr indent="0" lvl="0" marL="0" rtl="0" algn="l">
              <a:spcBef>
                <a:spcPts val="1200"/>
              </a:spcBef>
              <a:spcAft>
                <a:spcPts val="1200"/>
              </a:spcAft>
              <a:buNone/>
            </a:pPr>
            <a:r>
              <a:rPr lang="en-GB"/>
              <a:t>LLMs typically designed on the Autoregressive Masked Language Model (MLM) and multi-head attention approach-- which we will study in more detail in Mandate 2</a:t>
            </a:r>
            <a:endParaRPr/>
          </a:p>
        </p:txBody>
      </p:sp>
      <p:sp>
        <p:nvSpPr>
          <p:cNvPr id="394" name="Google Shape;394;p47"/>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Some popular LLMs: </a:t>
            </a:r>
            <a:endParaRPr/>
          </a:p>
          <a:p>
            <a:pPr indent="-317500" lvl="0" marL="457200" rtl="0" algn="l">
              <a:spcBef>
                <a:spcPts val="1200"/>
              </a:spcBef>
              <a:spcAft>
                <a:spcPts val="0"/>
              </a:spcAft>
              <a:buSzPts val="1400"/>
              <a:buChar char="●"/>
            </a:pPr>
            <a:r>
              <a:rPr lang="en-GB" u="sng">
                <a:solidFill>
                  <a:schemeClr val="hlink"/>
                </a:solidFill>
                <a:hlinkClick r:id="rId3"/>
              </a:rPr>
              <a:t>GPT 3.5, GPT 4</a:t>
            </a:r>
            <a:r>
              <a:rPr lang="en-GB"/>
              <a:t> from OpenAI</a:t>
            </a:r>
            <a:endParaRPr/>
          </a:p>
          <a:p>
            <a:pPr indent="-317500" lvl="0" marL="457200" rtl="0" algn="l">
              <a:spcBef>
                <a:spcPts val="0"/>
              </a:spcBef>
              <a:spcAft>
                <a:spcPts val="0"/>
              </a:spcAft>
              <a:buSzPts val="1400"/>
              <a:buChar char="●"/>
            </a:pPr>
            <a:r>
              <a:rPr lang="en-GB" u="sng">
                <a:solidFill>
                  <a:schemeClr val="hlink"/>
                </a:solidFill>
                <a:hlinkClick r:id="rId4"/>
              </a:rPr>
              <a:t>BARD</a:t>
            </a:r>
            <a:r>
              <a:rPr lang="en-GB"/>
              <a:t> from Google AI </a:t>
            </a:r>
            <a:endParaRPr/>
          </a:p>
          <a:p>
            <a:pPr indent="-317500" lvl="0" marL="457200" rtl="0" algn="l">
              <a:spcBef>
                <a:spcPts val="0"/>
              </a:spcBef>
              <a:spcAft>
                <a:spcPts val="0"/>
              </a:spcAft>
              <a:buSzPts val="1400"/>
              <a:buChar char="●"/>
            </a:pPr>
            <a:r>
              <a:rPr lang="en-GB" u="sng">
                <a:solidFill>
                  <a:schemeClr val="hlink"/>
                </a:solidFill>
                <a:hlinkClick r:id="rId5"/>
              </a:rPr>
              <a:t>LlaMA</a:t>
            </a:r>
            <a:r>
              <a:rPr lang="en-GB"/>
              <a:t> from Meta AI </a:t>
            </a:r>
            <a:endParaRPr/>
          </a:p>
          <a:p>
            <a:pPr indent="-317500" lvl="0" marL="457200" rtl="0" algn="l">
              <a:spcBef>
                <a:spcPts val="0"/>
              </a:spcBef>
              <a:spcAft>
                <a:spcPts val="0"/>
              </a:spcAft>
              <a:buSzPts val="1400"/>
              <a:buChar char="●"/>
            </a:pPr>
            <a:r>
              <a:rPr lang="en-GB" u="sng">
                <a:solidFill>
                  <a:schemeClr val="hlink"/>
                </a:solidFill>
                <a:hlinkClick r:id="rId6"/>
              </a:rPr>
              <a:t>Falcon</a:t>
            </a:r>
            <a:r>
              <a:rPr lang="en-GB"/>
              <a:t> from the Technology Innovation Institute UAE </a:t>
            </a:r>
            <a:endParaRPr/>
          </a:p>
          <a:p>
            <a:pPr indent="-317500" lvl="0" marL="457200" rtl="0" algn="l">
              <a:spcBef>
                <a:spcPts val="0"/>
              </a:spcBef>
              <a:spcAft>
                <a:spcPts val="0"/>
              </a:spcAft>
              <a:buSzPts val="1400"/>
              <a:buChar char="●"/>
            </a:pPr>
            <a:r>
              <a:rPr lang="en-GB" u="sng">
                <a:solidFill>
                  <a:schemeClr val="hlink"/>
                </a:solidFill>
                <a:hlinkClick r:id="rId7"/>
              </a:rPr>
              <a:t>Claude</a:t>
            </a:r>
            <a:r>
              <a:rPr lang="en-GB"/>
              <a:t> by Anthropic AI </a:t>
            </a:r>
            <a:endParaRPr/>
          </a:p>
          <a:p>
            <a:pPr indent="-317500" lvl="0" marL="457200" rtl="0" algn="l">
              <a:spcBef>
                <a:spcPts val="0"/>
              </a:spcBef>
              <a:spcAft>
                <a:spcPts val="0"/>
              </a:spcAft>
              <a:buSzPts val="1400"/>
              <a:buChar char="●"/>
            </a:pPr>
            <a:r>
              <a:rPr lang="en-GB" u="sng">
                <a:solidFill>
                  <a:schemeClr val="hlink"/>
                </a:solidFill>
                <a:hlinkClick r:id="rId8"/>
              </a:rPr>
              <a:t>BLOOM</a:t>
            </a:r>
            <a:r>
              <a:rPr lang="en-GB"/>
              <a:t> LLM from BigScience</a:t>
            </a:r>
            <a:endParaRPr/>
          </a:p>
          <a:p>
            <a:pPr indent="-317500" lvl="0" marL="457200" rtl="0" algn="l">
              <a:spcBef>
                <a:spcPts val="0"/>
              </a:spcBef>
              <a:spcAft>
                <a:spcPts val="0"/>
              </a:spcAft>
              <a:buSzPts val="1400"/>
              <a:buChar char="●"/>
            </a:pPr>
            <a:r>
              <a:rPr lang="en-GB" u="sng">
                <a:solidFill>
                  <a:schemeClr val="hlink"/>
                </a:solidFill>
                <a:hlinkClick r:id="rId9"/>
              </a:rPr>
              <a:t>Alpaca</a:t>
            </a:r>
            <a:r>
              <a:rPr lang="en-GB"/>
              <a:t> by Stanford</a:t>
            </a:r>
            <a:endParaRPr/>
          </a:p>
          <a:p>
            <a:pPr indent="-317500" lvl="0" marL="457200" rtl="0" algn="l">
              <a:spcBef>
                <a:spcPts val="0"/>
              </a:spcBef>
              <a:spcAft>
                <a:spcPts val="0"/>
              </a:spcAft>
              <a:buSzPts val="1400"/>
              <a:buChar char="●"/>
            </a:pPr>
            <a:r>
              <a:rPr lang="en-GB" u="sng">
                <a:solidFill>
                  <a:schemeClr val="hlink"/>
                </a:solidFill>
                <a:hlinkClick r:id="rId10"/>
              </a:rPr>
              <a:t>ROBERTa</a:t>
            </a:r>
            <a:r>
              <a:rPr lang="en-GB"/>
              <a:t> Robustly Optimized BERT Pre-training approach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ANN Fundamentals</a:t>
            </a:r>
            <a:endParaRPr/>
          </a:p>
        </p:txBody>
      </p:sp>
      <p:sp>
        <p:nvSpPr>
          <p:cNvPr id="400" name="Google Shape;400;p48"/>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building block of an Artificial Neural Network (ANN) is an “artificial neuron” which has its fundamentals in the McCullogh-Pitts model for ANNs </a:t>
            </a:r>
            <a:endParaRPr/>
          </a:p>
          <a:p>
            <a:pPr indent="0" lvl="0" marL="0" rtl="0" algn="l">
              <a:spcBef>
                <a:spcPts val="1200"/>
              </a:spcBef>
              <a:spcAft>
                <a:spcPts val="0"/>
              </a:spcAft>
              <a:buNone/>
            </a:pPr>
            <a:r>
              <a:rPr lang="en-GB"/>
              <a:t>A single neuron comprises of two elements: weighted sum of inputs (with an optional bias) and an activation function: </a:t>
            </a:r>
            <a:endParaRPr/>
          </a:p>
          <a:p>
            <a:pPr indent="0" lvl="0" marL="0" rtl="0" algn="l">
              <a:spcBef>
                <a:spcPts val="1200"/>
              </a:spcBef>
              <a:spcAft>
                <a:spcPts val="1200"/>
              </a:spcAft>
              <a:buNone/>
            </a:pPr>
            <a:r>
              <a:t/>
            </a:r>
            <a:endParaRPr/>
          </a:p>
        </p:txBody>
      </p:sp>
      <p:sp>
        <p:nvSpPr>
          <p:cNvPr id="401" name="Google Shape;401;p48"/>
          <p:cNvSpPr txBox="1"/>
          <p:nvPr>
            <p:ph idx="2" type="body"/>
          </p:nvPr>
        </p:nvSpPr>
        <p:spPr>
          <a:xfrm>
            <a:off x="4832400" y="3945075"/>
            <a:ext cx="3999900" cy="634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sz="800"/>
              <a:t>Image source: Jurafsky and Martin (2023)</a:t>
            </a:r>
            <a:endParaRPr sz="800"/>
          </a:p>
        </p:txBody>
      </p:sp>
      <p:pic>
        <p:nvPicPr>
          <p:cNvPr id="402" name="Google Shape;402;p48"/>
          <p:cNvPicPr preferRelativeResize="0"/>
          <p:nvPr/>
        </p:nvPicPr>
        <p:blipFill>
          <a:blip r:embed="rId3">
            <a:alphaModFix/>
          </a:blip>
          <a:stretch>
            <a:fillRect/>
          </a:stretch>
        </p:blipFill>
        <p:spPr>
          <a:xfrm>
            <a:off x="4311600" y="1344275"/>
            <a:ext cx="4527600" cy="1848547"/>
          </a:xfrm>
          <a:prstGeom prst="rect">
            <a:avLst/>
          </a:prstGeom>
          <a:noFill/>
          <a:ln>
            <a:noFill/>
          </a:ln>
        </p:spPr>
      </p:pic>
      <p:pic>
        <p:nvPicPr>
          <p:cNvPr descr="\begin{eqnarray*}&#10;z = \displaystyle \sum_{i=1}^m w_ix_i + b\\&#10;y = f(z)&#10;\end{eqnarray*}&#10;&#10;%c776b7d4-cede-49a6-9ac9-b740d263170d" id="403" name="Google Shape;403;p48"/>
          <p:cNvPicPr preferRelativeResize="0"/>
          <p:nvPr/>
        </p:nvPicPr>
        <p:blipFill>
          <a:blip r:embed="rId4">
            <a:alphaModFix/>
          </a:blip>
          <a:stretch>
            <a:fillRect/>
          </a:stretch>
        </p:blipFill>
        <p:spPr>
          <a:xfrm>
            <a:off x="967675" y="3474325"/>
            <a:ext cx="1885950" cy="1104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ANN Activation Functions</a:t>
            </a:r>
            <a:endParaRPr/>
          </a:p>
        </p:txBody>
      </p:sp>
      <p:sp>
        <p:nvSpPr>
          <p:cNvPr id="409" name="Google Shape;409;p49"/>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Most common activation functions include: </a:t>
            </a:r>
            <a:endParaRPr/>
          </a:p>
          <a:p>
            <a:pPr indent="0" lvl="0" marL="0" rtl="0" algn="l">
              <a:spcBef>
                <a:spcPts val="1200"/>
              </a:spcBef>
              <a:spcAft>
                <a:spcPts val="0"/>
              </a:spcAft>
              <a:buNone/>
            </a:pPr>
            <a:r>
              <a:rPr lang="en-GB"/>
              <a:t>Sigmoid: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Tanh:</a:t>
            </a:r>
            <a:endParaRPr/>
          </a:p>
          <a:p>
            <a:pPr indent="0" lvl="0" marL="0" rtl="0" algn="l">
              <a:spcBef>
                <a:spcPts val="1200"/>
              </a:spcBef>
              <a:spcAft>
                <a:spcPts val="0"/>
              </a:spcAft>
              <a:buNone/>
            </a:pPr>
            <a:r>
              <a:rPr lang="en-GB"/>
              <a:t> </a:t>
            </a:r>
            <a:endParaRPr/>
          </a:p>
          <a:p>
            <a:pPr indent="0" lvl="0" marL="0" rtl="0" algn="l">
              <a:spcBef>
                <a:spcPts val="1200"/>
              </a:spcBef>
              <a:spcAft>
                <a:spcPts val="0"/>
              </a:spcAft>
              <a:buNone/>
            </a:pPr>
            <a:r>
              <a:rPr lang="en-GB"/>
              <a:t>ReLU:</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10" name="Google Shape;410;p49"/>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Other related topics:</a:t>
            </a:r>
            <a:endParaRPr/>
          </a:p>
          <a:p>
            <a:pPr indent="-317500" lvl="0" marL="457200" rtl="0" algn="l">
              <a:spcBef>
                <a:spcPts val="1200"/>
              </a:spcBef>
              <a:spcAft>
                <a:spcPts val="0"/>
              </a:spcAft>
              <a:buSzPts val="1400"/>
              <a:buChar char="●"/>
            </a:pPr>
            <a:r>
              <a:rPr lang="en-GB"/>
              <a:t>Activation saturation</a:t>
            </a:r>
            <a:endParaRPr/>
          </a:p>
          <a:p>
            <a:pPr indent="-317500" lvl="0" marL="457200" rtl="0" algn="l">
              <a:spcBef>
                <a:spcPts val="0"/>
              </a:spcBef>
              <a:spcAft>
                <a:spcPts val="0"/>
              </a:spcAft>
              <a:buSzPts val="1400"/>
              <a:buChar char="●"/>
            </a:pPr>
            <a:r>
              <a:rPr lang="en-GB"/>
              <a:t>Vanishing gradient problem</a:t>
            </a:r>
            <a:endParaRPr/>
          </a:p>
          <a:p>
            <a:pPr indent="-317500" lvl="0" marL="457200" rtl="0" algn="l">
              <a:spcBef>
                <a:spcPts val="0"/>
              </a:spcBef>
              <a:spcAft>
                <a:spcPts val="0"/>
              </a:spcAft>
              <a:buSzPts val="1400"/>
              <a:buChar char="●"/>
            </a:pPr>
            <a:r>
              <a:rPr lang="en-GB"/>
              <a:t>XOR problem and linear separability</a:t>
            </a:r>
            <a:endParaRPr/>
          </a:p>
          <a:p>
            <a:pPr indent="-317500" lvl="0" marL="457200" rtl="0" algn="l">
              <a:spcBef>
                <a:spcPts val="0"/>
              </a:spcBef>
              <a:spcAft>
                <a:spcPts val="0"/>
              </a:spcAft>
              <a:buSzPts val="1400"/>
              <a:buChar char="●"/>
            </a:pPr>
            <a:r>
              <a:rPr lang="en-GB"/>
              <a:t>Universal approximation theorem</a:t>
            </a:r>
            <a:endParaRPr/>
          </a:p>
        </p:txBody>
      </p:sp>
      <p:pic>
        <p:nvPicPr>
          <p:cNvPr descr="\sigma(z) = \frac{1}{1+e^{-z}}&#10;%355e1bbf-ac54-448a-b9be-555dfc2ef364" id="411" name="Google Shape;411;p49"/>
          <p:cNvPicPr preferRelativeResize="0"/>
          <p:nvPr/>
        </p:nvPicPr>
        <p:blipFill>
          <a:blip r:embed="rId3">
            <a:alphaModFix/>
          </a:blip>
          <a:stretch>
            <a:fillRect/>
          </a:stretch>
        </p:blipFill>
        <p:spPr>
          <a:xfrm>
            <a:off x="811350" y="2017200"/>
            <a:ext cx="1476375" cy="342900"/>
          </a:xfrm>
          <a:prstGeom prst="rect">
            <a:avLst/>
          </a:prstGeom>
          <a:noFill/>
          <a:ln>
            <a:noFill/>
          </a:ln>
        </p:spPr>
      </p:pic>
      <p:pic>
        <p:nvPicPr>
          <p:cNvPr descr="tanh(z) = \frac{e^z - e^{-z}}{e^z+e^{-z}}&#10;%632ecadc-af0d-4e9b-b1ab-6d9dc6689ac6" id="412" name="Google Shape;412;p49"/>
          <p:cNvPicPr preferRelativeResize="0"/>
          <p:nvPr/>
        </p:nvPicPr>
        <p:blipFill>
          <a:blip r:embed="rId4">
            <a:alphaModFix/>
          </a:blip>
          <a:stretch>
            <a:fillRect/>
          </a:stretch>
        </p:blipFill>
        <p:spPr>
          <a:xfrm>
            <a:off x="781575" y="2836000"/>
            <a:ext cx="1952625" cy="361950"/>
          </a:xfrm>
          <a:prstGeom prst="rect">
            <a:avLst/>
          </a:prstGeom>
          <a:noFill/>
          <a:ln>
            <a:noFill/>
          </a:ln>
        </p:spPr>
      </p:pic>
      <p:pic>
        <p:nvPicPr>
          <p:cNvPr descr="ReLU(z) = \max(z,0)&#10;%90ae16df-ad2a-4a5a-b4a3-db7facdbe72f" id="413" name="Google Shape;413;p49"/>
          <p:cNvPicPr preferRelativeResize="0"/>
          <p:nvPr/>
        </p:nvPicPr>
        <p:blipFill>
          <a:blip r:embed="rId5">
            <a:alphaModFix/>
          </a:blip>
          <a:stretch>
            <a:fillRect/>
          </a:stretch>
        </p:blipFill>
        <p:spPr>
          <a:xfrm>
            <a:off x="781575" y="3788775"/>
            <a:ext cx="2495550" cy="276225"/>
          </a:xfrm>
          <a:prstGeom prst="rect">
            <a:avLst/>
          </a:prstGeom>
          <a:noFill/>
          <a:ln>
            <a:noFill/>
          </a:ln>
        </p:spPr>
      </p:pic>
      <p:pic>
        <p:nvPicPr>
          <p:cNvPr id="414" name="Google Shape;414;p49"/>
          <p:cNvPicPr preferRelativeResize="0"/>
          <p:nvPr/>
        </p:nvPicPr>
        <p:blipFill>
          <a:blip r:embed="rId6">
            <a:alphaModFix/>
          </a:blip>
          <a:stretch>
            <a:fillRect/>
          </a:stretch>
        </p:blipFill>
        <p:spPr>
          <a:xfrm>
            <a:off x="4832400" y="3065519"/>
            <a:ext cx="3837575" cy="1428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Feedforward neural networks</a:t>
            </a:r>
            <a:endParaRPr/>
          </a:p>
        </p:txBody>
      </p:sp>
      <p:sp>
        <p:nvSpPr>
          <p:cNvPr id="420" name="Google Shape;420;p50"/>
          <p:cNvSpPr txBox="1"/>
          <p:nvPr>
            <p:ph idx="1" type="body"/>
          </p:nvPr>
        </p:nvSpPr>
        <p:spPr>
          <a:xfrm>
            <a:off x="311700" y="1225225"/>
            <a:ext cx="39999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A multi-layer neural network with one input layer (called layer 0) and one output layer (called layer m) and one or more hidden layers, with each layer fully connected from the previous and to the next layer</a:t>
            </a:r>
            <a:endParaRPr/>
          </a:p>
          <a:p>
            <a:pPr indent="0" lvl="0" marL="0" rtl="0" algn="l">
              <a:spcBef>
                <a:spcPts val="1200"/>
              </a:spcBef>
              <a:spcAft>
                <a:spcPts val="0"/>
              </a:spcAft>
              <a:buNone/>
            </a:pPr>
            <a:r>
              <a:rPr lang="en-GB"/>
              <a:t>All hidden layers compute weighted-sum </a:t>
            </a:r>
            <a:r>
              <a:rPr lang="en-GB"/>
              <a:t>activation</a:t>
            </a:r>
            <a:r>
              <a:rPr lang="en-GB"/>
              <a:t> from previous layers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The last layer uses softmax normalization to make its outputs into a stochastic vector </a:t>
            </a:r>
            <a:endParaRPr/>
          </a:p>
          <a:p>
            <a:pPr indent="0" lvl="0" marL="0" rtl="0" algn="l">
              <a:spcBef>
                <a:spcPts val="1200"/>
              </a:spcBef>
              <a:spcAft>
                <a:spcPts val="1200"/>
              </a:spcAft>
              <a:buNone/>
            </a:pPr>
            <a:r>
              <a:t/>
            </a:r>
            <a:endParaRPr/>
          </a:p>
        </p:txBody>
      </p:sp>
      <p:pic>
        <p:nvPicPr>
          <p:cNvPr id="421" name="Google Shape;421;p50"/>
          <p:cNvPicPr preferRelativeResize="0"/>
          <p:nvPr/>
        </p:nvPicPr>
        <p:blipFill>
          <a:blip r:embed="rId3">
            <a:alphaModFix/>
          </a:blip>
          <a:stretch>
            <a:fillRect/>
          </a:stretch>
        </p:blipFill>
        <p:spPr>
          <a:xfrm>
            <a:off x="5022275" y="1244875"/>
            <a:ext cx="3629025" cy="3314700"/>
          </a:xfrm>
          <a:prstGeom prst="rect">
            <a:avLst/>
          </a:prstGeom>
          <a:noFill/>
          <a:ln>
            <a:noFill/>
          </a:ln>
        </p:spPr>
      </p:pic>
      <p:pic>
        <p:nvPicPr>
          <p:cNvPr id="422" name="Google Shape;422;p50"/>
          <p:cNvPicPr preferRelativeResize="0"/>
          <p:nvPr/>
        </p:nvPicPr>
        <p:blipFill>
          <a:blip r:embed="rId4">
            <a:alphaModFix/>
          </a:blip>
          <a:stretch>
            <a:fillRect/>
          </a:stretch>
        </p:blipFill>
        <p:spPr>
          <a:xfrm>
            <a:off x="1373125" y="3213150"/>
            <a:ext cx="1023874" cy="259475"/>
          </a:xfrm>
          <a:prstGeom prst="rect">
            <a:avLst/>
          </a:prstGeom>
          <a:noFill/>
          <a:ln>
            <a:noFill/>
          </a:ln>
        </p:spPr>
      </p:pic>
      <p:pic>
        <p:nvPicPr>
          <p:cNvPr id="423" name="Google Shape;423;p50"/>
          <p:cNvPicPr preferRelativeResize="0"/>
          <p:nvPr/>
        </p:nvPicPr>
        <p:blipFill>
          <a:blip r:embed="rId5">
            <a:alphaModFix/>
          </a:blip>
          <a:stretch>
            <a:fillRect/>
          </a:stretch>
        </p:blipFill>
        <p:spPr>
          <a:xfrm>
            <a:off x="549525" y="4129563"/>
            <a:ext cx="3524250" cy="828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String Transducers</a:t>
            </a:r>
            <a:endParaRPr/>
          </a:p>
        </p:txBody>
      </p:sp>
      <p:sp>
        <p:nvSpPr>
          <p:cNvPr id="429" name="Google Shape;429;p51"/>
          <p:cNvSpPr txBox="1"/>
          <p:nvPr>
            <p:ph idx="1" type="body"/>
          </p:nvPr>
        </p:nvSpPr>
        <p:spPr>
          <a:xfrm>
            <a:off x="311700" y="1225225"/>
            <a:ext cx="3999900" cy="3354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Also called Seq2Seq models, are one of the first major applications of ANNs to NLP tasks. </a:t>
            </a:r>
            <a:endParaRPr/>
          </a:p>
          <a:p>
            <a:pPr indent="0" lvl="0" marL="0" rtl="0" algn="l">
              <a:spcBef>
                <a:spcPts val="1200"/>
              </a:spcBef>
              <a:spcAft>
                <a:spcPts val="0"/>
              </a:spcAft>
              <a:buNone/>
            </a:pPr>
            <a:r>
              <a:rPr lang="en-GB"/>
              <a:t>Seq2Seq models include RNNs and LSTM. </a:t>
            </a:r>
            <a:endParaRPr/>
          </a:p>
          <a:p>
            <a:pPr indent="0" lvl="0" marL="0" rtl="0" algn="l">
              <a:spcBef>
                <a:spcPts val="1200"/>
              </a:spcBef>
              <a:spcAft>
                <a:spcPts val="0"/>
              </a:spcAft>
              <a:buNone/>
            </a:pPr>
            <a:r>
              <a:rPr lang="en-GB"/>
              <a:t>A seq2seq model is composed of an encoder and a decoder. </a:t>
            </a:r>
            <a:endParaRPr/>
          </a:p>
          <a:p>
            <a:pPr indent="0" lvl="0" marL="0" rtl="0" algn="l">
              <a:spcBef>
                <a:spcPts val="1200"/>
              </a:spcBef>
              <a:spcAft>
                <a:spcPts val="0"/>
              </a:spcAft>
              <a:buNone/>
            </a:pPr>
            <a:r>
              <a:rPr lang="en-GB"/>
              <a:t>The encoder is responsible for processing the input sequence and capturing its essential information, which is stored as the hidden state of the network. </a:t>
            </a:r>
            <a:endParaRPr/>
          </a:p>
          <a:p>
            <a:pPr indent="0" lvl="0" marL="0" rtl="0" algn="l">
              <a:spcBef>
                <a:spcPts val="1200"/>
              </a:spcBef>
              <a:spcAft>
                <a:spcPts val="1200"/>
              </a:spcAft>
              <a:buNone/>
            </a:pPr>
            <a:r>
              <a:rPr lang="en-GB"/>
              <a:t>The decoder takes the context vector and hidden states from the encoder and generates the final output sequence. The decoder operates in an autoregressive manner, producing one element of the output sequence at a time. At each step, it considers the previously generated elements, the context vector, and the input sequence information to make predictions for the next element in the output sequence.</a:t>
            </a:r>
            <a:endParaRPr/>
          </a:p>
        </p:txBody>
      </p:sp>
      <p:pic>
        <p:nvPicPr>
          <p:cNvPr id="430" name="Google Shape;430;p51"/>
          <p:cNvPicPr preferRelativeResize="0"/>
          <p:nvPr/>
        </p:nvPicPr>
        <p:blipFill>
          <a:blip r:embed="rId3">
            <a:alphaModFix/>
          </a:blip>
          <a:stretch>
            <a:fillRect/>
          </a:stretch>
        </p:blipFill>
        <p:spPr>
          <a:xfrm>
            <a:off x="4389550" y="1336850"/>
            <a:ext cx="4527600" cy="238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a:t>
            </a:r>
            <a:endParaRPr/>
          </a:p>
        </p:txBody>
      </p:sp>
      <p:sp>
        <p:nvSpPr>
          <p:cNvPr id="84" name="Google Shape;84;p16"/>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Language ability is not unique to humans. Many forms of linguistic constructs are found in animal societies: </a:t>
            </a:r>
            <a:endParaRPr/>
          </a:p>
          <a:p>
            <a:pPr indent="-317500" lvl="0" marL="457200" rtl="0" algn="l">
              <a:spcBef>
                <a:spcPts val="1200"/>
              </a:spcBef>
              <a:spcAft>
                <a:spcPts val="0"/>
              </a:spcAft>
              <a:buSzPts val="1400"/>
              <a:buChar char="●"/>
            </a:pPr>
            <a:r>
              <a:rPr lang="en-GB"/>
              <a:t>Bee dance </a:t>
            </a:r>
            <a:endParaRPr/>
          </a:p>
          <a:p>
            <a:pPr indent="-317500" lvl="0" marL="457200" rtl="0" algn="l">
              <a:spcBef>
                <a:spcPts val="0"/>
              </a:spcBef>
              <a:spcAft>
                <a:spcPts val="0"/>
              </a:spcAft>
              <a:buSzPts val="1400"/>
              <a:buChar char="●"/>
            </a:pPr>
            <a:r>
              <a:rPr lang="en-GB"/>
              <a:t>Ant pheromone trails </a:t>
            </a:r>
            <a:endParaRPr/>
          </a:p>
          <a:p>
            <a:pPr indent="-317500" lvl="0" marL="457200" rtl="0" algn="l">
              <a:spcBef>
                <a:spcPts val="0"/>
              </a:spcBef>
              <a:spcAft>
                <a:spcPts val="0"/>
              </a:spcAft>
              <a:buSzPts val="1400"/>
              <a:buChar char="●"/>
            </a:pPr>
            <a:r>
              <a:rPr lang="en-GB"/>
              <a:t>Deer symbolics </a:t>
            </a:r>
            <a:endParaRPr/>
          </a:p>
          <a:p>
            <a:pPr indent="-317500" lvl="0" marL="457200" rtl="0" algn="l">
              <a:spcBef>
                <a:spcPts val="0"/>
              </a:spcBef>
              <a:spcAft>
                <a:spcPts val="0"/>
              </a:spcAft>
              <a:buSzPts val="1400"/>
              <a:buChar char="●"/>
            </a:pPr>
            <a:r>
              <a:rPr lang="en-GB"/>
              <a:t>e</a:t>
            </a:r>
            <a:r>
              <a:rPr lang="en-GB"/>
              <a:t>tc.</a:t>
            </a:r>
            <a:endParaRPr/>
          </a:p>
          <a:p>
            <a:pPr indent="0" lvl="0" marL="0" rtl="0" algn="l">
              <a:spcBef>
                <a:spcPts val="1200"/>
              </a:spcBef>
              <a:spcAft>
                <a:spcPts val="1200"/>
              </a:spcAft>
              <a:buNone/>
            </a:pPr>
            <a:r>
              <a:rPr lang="en-GB"/>
              <a:t>Human languages too have evolved in its shape and form over history-- revealing more insights into our language </a:t>
            </a:r>
            <a:r>
              <a:rPr lang="en-GB"/>
              <a:t>instinct</a:t>
            </a:r>
            <a:r>
              <a:rPr lang="en-GB"/>
              <a:t> </a:t>
            </a:r>
            <a:endParaRPr/>
          </a:p>
        </p:txBody>
      </p:sp>
      <p:sp>
        <p:nvSpPr>
          <p:cNvPr id="85" name="Google Shape;85;p16"/>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GB"/>
              <a:t>Structure of human language has historically been determined by technological constraints of codification, communication and preservation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Transformers and Self Attention</a:t>
            </a:r>
            <a:endParaRPr/>
          </a:p>
        </p:txBody>
      </p:sp>
      <p:sp>
        <p:nvSpPr>
          <p:cNvPr id="436" name="Google Shape;436;p52"/>
          <p:cNvSpPr txBox="1"/>
          <p:nvPr>
            <p:ph idx="1" type="body"/>
          </p:nvPr>
        </p:nvSpPr>
        <p:spPr>
          <a:xfrm>
            <a:off x="311700" y="1225225"/>
            <a:ext cx="39999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Transformer is a deep, feed-forward </a:t>
            </a:r>
            <a:r>
              <a:rPr lang="en-GB"/>
              <a:t>neural</a:t>
            </a:r>
            <a:r>
              <a:rPr lang="en-GB"/>
              <a:t> network that uses multi-head attention mechanism to transform the input into the output </a:t>
            </a:r>
            <a:endParaRPr/>
          </a:p>
          <a:p>
            <a:pPr indent="0" lvl="0" marL="0" rtl="0" algn="l">
              <a:spcBef>
                <a:spcPts val="1200"/>
              </a:spcBef>
              <a:spcAft>
                <a:spcPts val="0"/>
              </a:spcAft>
              <a:buNone/>
            </a:pPr>
            <a:r>
              <a:rPr lang="en-GB"/>
              <a:t>Transformers address several issues with Seq2Seq (some of which were partially addressed with bi-directional Seq2seq models) like: </a:t>
            </a:r>
            <a:endParaRPr/>
          </a:p>
          <a:p>
            <a:pPr indent="-317500" lvl="0" marL="457200" rtl="0" algn="l">
              <a:spcBef>
                <a:spcPts val="1200"/>
              </a:spcBef>
              <a:spcAft>
                <a:spcPts val="0"/>
              </a:spcAft>
              <a:buSzPts val="1400"/>
              <a:buChar char="●"/>
            </a:pPr>
            <a:r>
              <a:rPr lang="en-GB"/>
              <a:t>Long range dependencies (LRD) </a:t>
            </a:r>
            <a:endParaRPr/>
          </a:p>
          <a:p>
            <a:pPr indent="-317500" lvl="0" marL="457200" rtl="0" algn="l">
              <a:spcBef>
                <a:spcPts val="0"/>
              </a:spcBef>
              <a:spcAft>
                <a:spcPts val="0"/>
              </a:spcAft>
              <a:buSzPts val="1400"/>
              <a:buChar char="●"/>
            </a:pPr>
            <a:r>
              <a:rPr lang="en-GB"/>
              <a:t>Complex coreference resolution </a:t>
            </a:r>
            <a:endParaRPr/>
          </a:p>
          <a:p>
            <a:pPr indent="-317500" lvl="0" marL="457200" rtl="0" algn="l">
              <a:spcBef>
                <a:spcPts val="0"/>
              </a:spcBef>
              <a:spcAft>
                <a:spcPts val="0"/>
              </a:spcAft>
              <a:buSzPts val="1400"/>
              <a:buChar char="●"/>
            </a:pPr>
            <a:r>
              <a:rPr lang="en-GB"/>
              <a:t>Bidirectional dependencies </a:t>
            </a:r>
            <a:endParaRPr/>
          </a:p>
          <a:p>
            <a:pPr indent="-317500" lvl="0" marL="457200" rtl="0" algn="l">
              <a:spcBef>
                <a:spcPts val="0"/>
              </a:spcBef>
              <a:spcAft>
                <a:spcPts val="0"/>
              </a:spcAft>
              <a:buSzPts val="1400"/>
              <a:buChar char="●"/>
            </a:pPr>
            <a:r>
              <a:rPr lang="en-GB"/>
              <a:t>Vanishing gradients</a:t>
            </a:r>
            <a:endParaRPr/>
          </a:p>
        </p:txBody>
      </p:sp>
      <p:pic>
        <p:nvPicPr>
          <p:cNvPr id="437" name="Google Shape;437;p52"/>
          <p:cNvPicPr preferRelativeResize="0"/>
          <p:nvPr/>
        </p:nvPicPr>
        <p:blipFill>
          <a:blip r:embed="rId3">
            <a:alphaModFix/>
          </a:blip>
          <a:stretch>
            <a:fillRect/>
          </a:stretch>
        </p:blipFill>
        <p:spPr>
          <a:xfrm>
            <a:off x="5751725" y="726013"/>
            <a:ext cx="2687785" cy="3691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Large Language Models</a:t>
            </a:r>
            <a:endParaRPr/>
          </a:p>
        </p:txBody>
      </p:sp>
      <p:sp>
        <p:nvSpPr>
          <p:cNvPr id="443" name="Google Shape;443;p53"/>
          <p:cNvSpPr txBox="1"/>
          <p:nvPr>
            <p:ph idx="1" type="body"/>
          </p:nvPr>
        </p:nvSpPr>
        <p:spPr>
          <a:xfrm>
            <a:off x="311700" y="1225225"/>
            <a:ext cx="3999900" cy="3354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1500">
                <a:solidFill>
                  <a:srgbClr val="242424"/>
                </a:solidFill>
                <a:highlight>
                  <a:srgbClr val="FFFFFF"/>
                </a:highlight>
                <a:latin typeface="Georgia"/>
                <a:ea typeface="Georgia"/>
                <a:cs typeface="Georgia"/>
                <a:sym typeface="Georgia"/>
              </a:rPr>
              <a:t>While transformers are hugely successful in NLP, they are also very widely used in other ML domains like Computer Vision, Automatic Speech Recognition, Video Analytics, Generative AI, etc. </a:t>
            </a:r>
            <a:endParaRPr sz="1500">
              <a:solidFill>
                <a:srgbClr val="242424"/>
              </a:solidFill>
              <a:highlight>
                <a:srgbClr val="FFFFFF"/>
              </a:highlight>
              <a:latin typeface="Georgia"/>
              <a:ea typeface="Georgia"/>
              <a:cs typeface="Georgia"/>
              <a:sym typeface="Georgia"/>
            </a:endParaRPr>
          </a:p>
          <a:p>
            <a:pPr indent="0" lvl="0" marL="0" rtl="0" algn="l">
              <a:spcBef>
                <a:spcPts val="1200"/>
              </a:spcBef>
              <a:spcAft>
                <a:spcPts val="0"/>
              </a:spcAft>
              <a:buNone/>
            </a:pPr>
            <a:r>
              <a:rPr lang="en-GB" sz="1500">
                <a:solidFill>
                  <a:srgbClr val="242424"/>
                </a:solidFill>
                <a:highlight>
                  <a:srgbClr val="FFFFFF"/>
                </a:highlight>
                <a:latin typeface="Georgia"/>
                <a:ea typeface="Georgia"/>
                <a:cs typeface="Georgia"/>
                <a:sym typeface="Georgia"/>
              </a:rPr>
              <a:t>Each layer in encoder computes a weighted sum of all inputs from all its attention heads </a:t>
            </a:r>
            <a:endParaRPr sz="1500">
              <a:solidFill>
                <a:srgbClr val="242424"/>
              </a:solidFill>
              <a:highlight>
                <a:srgbClr val="FFFFFF"/>
              </a:highlight>
              <a:latin typeface="Georgia"/>
              <a:ea typeface="Georgia"/>
              <a:cs typeface="Georgia"/>
              <a:sym typeface="Georgia"/>
            </a:endParaRPr>
          </a:p>
          <a:p>
            <a:pPr indent="0" lvl="0" marL="0" rtl="0" algn="l">
              <a:spcBef>
                <a:spcPts val="1200"/>
              </a:spcBef>
              <a:spcAft>
                <a:spcPts val="0"/>
              </a:spcAft>
              <a:buNone/>
            </a:pPr>
            <a:r>
              <a:rPr lang="en-GB" sz="1500">
                <a:solidFill>
                  <a:srgbClr val="242424"/>
                </a:solidFill>
                <a:highlight>
                  <a:srgbClr val="FFFFFF"/>
                </a:highlight>
                <a:latin typeface="Georgia"/>
                <a:ea typeface="Georgia"/>
                <a:cs typeface="Georgia"/>
                <a:sym typeface="Georgia"/>
              </a:rPr>
              <a:t>First layer in decoder computes an output based on weighted sum of all elements of final encoder layer. </a:t>
            </a:r>
            <a:r>
              <a:rPr lang="en-GB" sz="1500">
                <a:solidFill>
                  <a:srgbClr val="242424"/>
                </a:solidFill>
                <a:highlight>
                  <a:srgbClr val="FFFFFF"/>
                </a:highlight>
                <a:latin typeface="Georgia"/>
                <a:ea typeface="Georgia"/>
                <a:cs typeface="Georgia"/>
                <a:sym typeface="Georgia"/>
              </a:rPr>
              <a:t>Subsequent</a:t>
            </a:r>
            <a:r>
              <a:rPr lang="en-GB" sz="1500">
                <a:solidFill>
                  <a:srgbClr val="242424"/>
                </a:solidFill>
                <a:highlight>
                  <a:srgbClr val="FFFFFF"/>
                </a:highlight>
                <a:latin typeface="Georgia"/>
                <a:ea typeface="Georgia"/>
                <a:cs typeface="Georgia"/>
                <a:sym typeface="Georgia"/>
              </a:rPr>
              <a:t> layers of decoder computes outputs based on weighted sum of all decoder attention heads </a:t>
            </a:r>
            <a:endParaRPr sz="1500">
              <a:solidFill>
                <a:srgbClr val="242424"/>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a:p>
        </p:txBody>
      </p:sp>
      <p:pic>
        <p:nvPicPr>
          <p:cNvPr id="444" name="Google Shape;444;p53" title="ezgif-1-dfccceb6e9.mp4">
            <a:hlinkClick r:id="rId3"/>
          </p:cNvPr>
          <p:cNvPicPr preferRelativeResize="0"/>
          <p:nvPr/>
        </p:nvPicPr>
        <p:blipFill>
          <a:blip r:embed="rId4">
            <a:alphaModFix/>
          </a:blip>
          <a:stretch>
            <a:fillRect/>
          </a:stretch>
        </p:blipFill>
        <p:spPr>
          <a:xfrm>
            <a:off x="4464000" y="1299625"/>
            <a:ext cx="4527600" cy="3395700"/>
          </a:xfrm>
          <a:prstGeom prst="rect">
            <a:avLst/>
          </a:prstGeom>
          <a:noFill/>
          <a:ln>
            <a:noFill/>
          </a:ln>
        </p:spPr>
      </p:pic>
      <p:sp>
        <p:nvSpPr>
          <p:cNvPr id="445" name="Google Shape;445;p53"/>
          <p:cNvSpPr txBox="1"/>
          <p:nvPr/>
        </p:nvSpPr>
        <p:spPr>
          <a:xfrm>
            <a:off x="5446050" y="4235825"/>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Source: </a:t>
            </a:r>
            <a:r>
              <a:rPr lang="en-GB" sz="700" u="sng">
                <a:solidFill>
                  <a:schemeClr val="hlink"/>
                </a:solidFill>
                <a:hlinkClick r:id="rId5"/>
              </a:rPr>
              <a:t>https://blog.research.google/2017/08/transformer-novel-neural-network.html</a:t>
            </a:r>
            <a:r>
              <a:rPr lang="en-GB" sz="700"/>
              <a:t> </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4"/>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LangChains </a:t>
            </a:r>
            <a:endParaRPr/>
          </a:p>
          <a:p>
            <a:pPr indent="0" lvl="0" marL="0" rtl="0" algn="l">
              <a:spcBef>
                <a:spcPts val="0"/>
              </a:spcBef>
              <a:spcAft>
                <a:spcPts val="0"/>
              </a:spcAft>
              <a:buNone/>
            </a:pPr>
            <a:r>
              <a:rPr lang="en-GB"/>
              <a:t>(Example LLM architecture)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LangChains</a:t>
            </a:r>
            <a:endParaRPr/>
          </a:p>
        </p:txBody>
      </p:sp>
      <p:sp>
        <p:nvSpPr>
          <p:cNvPr id="456" name="Google Shape;456;p5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Compute architectures built on top of several pre-trained Large Language Models (LLMs) to combine their capabilities to perform more generic tasks </a:t>
            </a:r>
            <a:endParaRPr/>
          </a:p>
          <a:p>
            <a:pPr indent="0" lvl="0" marL="0" rtl="0" algn="l">
              <a:spcBef>
                <a:spcPts val="1200"/>
              </a:spcBef>
              <a:spcAft>
                <a:spcPts val="0"/>
              </a:spcAft>
              <a:buNone/>
            </a:pPr>
            <a:r>
              <a:rPr lang="en-GB"/>
              <a:t>Such constructs are called LLMOps</a:t>
            </a:r>
            <a:endParaRPr/>
          </a:p>
          <a:p>
            <a:pPr indent="0" lvl="0" marL="0" rtl="0" algn="l">
              <a:spcBef>
                <a:spcPts val="1200"/>
              </a:spcBef>
              <a:spcAft>
                <a:spcPts val="0"/>
              </a:spcAft>
              <a:buNone/>
            </a:pPr>
            <a:r>
              <a:rPr lang="en-GB"/>
              <a:t>LangChain  library: </a:t>
            </a:r>
            <a:r>
              <a:rPr lang="en-GB" u="sng">
                <a:solidFill>
                  <a:schemeClr val="hlink"/>
                </a:solidFill>
                <a:hlinkClick r:id="rId3"/>
              </a:rPr>
              <a:t>https://github.com/hwchase17/langchain</a:t>
            </a:r>
            <a:r>
              <a:rPr lang="en-GB"/>
              <a:t> </a:t>
            </a:r>
            <a:endParaRPr/>
          </a:p>
          <a:p>
            <a:pPr indent="0" lvl="0" marL="0" rtl="0" algn="l">
              <a:spcBef>
                <a:spcPts val="1200"/>
              </a:spcBef>
              <a:spcAft>
                <a:spcPts val="1200"/>
              </a:spcAft>
              <a:buNone/>
            </a:pPr>
            <a:r>
              <a:t/>
            </a:r>
            <a:endParaRPr/>
          </a:p>
        </p:txBody>
      </p:sp>
      <p:sp>
        <p:nvSpPr>
          <p:cNvPr id="457" name="Google Shape;457;p5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LangChain Abilities: </a:t>
            </a:r>
            <a:endParaRPr/>
          </a:p>
          <a:p>
            <a:pPr indent="-317500" lvl="0" marL="457200" rtl="0" algn="l">
              <a:spcBef>
                <a:spcPts val="1200"/>
              </a:spcBef>
              <a:spcAft>
                <a:spcPts val="0"/>
              </a:spcAft>
              <a:buSzPts val="1400"/>
              <a:buChar char="●"/>
            </a:pPr>
            <a:r>
              <a:rPr lang="en-GB"/>
              <a:t>Prompt management-- generic prompt interface for multiple LLMs</a:t>
            </a:r>
            <a:endParaRPr/>
          </a:p>
          <a:p>
            <a:pPr indent="-317500" lvl="0" marL="457200" rtl="0" algn="l">
              <a:spcBef>
                <a:spcPts val="0"/>
              </a:spcBef>
              <a:spcAft>
                <a:spcPts val="0"/>
              </a:spcAft>
              <a:buSzPts val="1400"/>
              <a:buChar char="●"/>
            </a:pPr>
            <a:r>
              <a:rPr lang="en-GB"/>
              <a:t>Chains-- creation of LLM sequences where output of one becomes input to another </a:t>
            </a:r>
            <a:endParaRPr/>
          </a:p>
          <a:p>
            <a:pPr indent="-317500" lvl="0" marL="457200" rtl="0" algn="l">
              <a:spcBef>
                <a:spcPts val="0"/>
              </a:spcBef>
              <a:spcAft>
                <a:spcPts val="0"/>
              </a:spcAft>
              <a:buSzPts val="1400"/>
              <a:buChar char="●"/>
            </a:pPr>
            <a:r>
              <a:rPr lang="en-GB"/>
              <a:t>Data Augmentation-- sourcing data from other external sources and restricting responses to data from a particular source </a:t>
            </a:r>
            <a:endParaRPr/>
          </a:p>
          <a:p>
            <a:pPr indent="-317500" lvl="0" marL="457200" rtl="0" algn="l">
              <a:spcBef>
                <a:spcPts val="0"/>
              </a:spcBef>
              <a:spcAft>
                <a:spcPts val="0"/>
              </a:spcAft>
              <a:buSzPts val="1400"/>
              <a:buChar char="●"/>
            </a:pPr>
            <a:r>
              <a:rPr lang="en-GB"/>
              <a:t>Agents-- autonomous decision-making about LLM actions </a:t>
            </a:r>
            <a:endParaRPr/>
          </a:p>
          <a:p>
            <a:pPr indent="-317500" lvl="0" marL="457200" rtl="0" algn="l">
              <a:spcBef>
                <a:spcPts val="0"/>
              </a:spcBef>
              <a:spcAft>
                <a:spcPts val="0"/>
              </a:spcAft>
              <a:buSzPts val="1400"/>
              <a:buChar char="●"/>
            </a:pPr>
            <a:r>
              <a:rPr lang="en-GB"/>
              <a:t>Memory-- persistent state between interactions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Foundation models</a:t>
            </a:r>
            <a:endParaRPr/>
          </a:p>
        </p:txBody>
      </p:sp>
      <p:sp>
        <p:nvSpPr>
          <p:cNvPr id="463" name="Google Shape;463;p56"/>
          <p:cNvSpPr txBox="1"/>
          <p:nvPr>
            <p:ph idx="1" type="body"/>
          </p:nvPr>
        </p:nvSpPr>
        <p:spPr>
          <a:xfrm>
            <a:off x="311700" y="1225225"/>
            <a:ext cx="46167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1200"/>
              <a:t>Open-source LLMs</a:t>
            </a:r>
            <a:endParaRPr b="1" sz="1200"/>
          </a:p>
          <a:p>
            <a:pPr indent="-317500" lvl="0" marL="749300" rtl="0" algn="l">
              <a:lnSpc>
                <a:spcPct val="218181"/>
              </a:lnSpc>
              <a:spcBef>
                <a:spcPts val="2200"/>
              </a:spcBef>
              <a:spcAft>
                <a:spcPts val="0"/>
              </a:spcAft>
              <a:buClr>
                <a:srgbClr val="242424"/>
              </a:buClr>
              <a:buSzPts val="1400"/>
              <a:buFont typeface="Georgia"/>
              <a:buChar char="●"/>
            </a:pPr>
            <a:r>
              <a:rPr lang="en-GB" u="sng">
                <a:solidFill>
                  <a:schemeClr val="hlink"/>
                </a:solidFill>
                <a:highlight>
                  <a:srgbClr val="FFFFFF"/>
                </a:highlight>
                <a:latin typeface="Georgia"/>
                <a:ea typeface="Georgia"/>
                <a:cs typeface="Georgia"/>
                <a:sym typeface="Georgia"/>
                <a:hlinkClick r:id="rId3"/>
              </a:rPr>
              <a:t>BLOOM</a:t>
            </a:r>
            <a:r>
              <a:rPr lang="en-GB">
                <a:solidFill>
                  <a:srgbClr val="242424"/>
                </a:solidFill>
                <a:highlight>
                  <a:srgbClr val="FFFFFF"/>
                </a:highlight>
                <a:latin typeface="Georgia"/>
                <a:ea typeface="Georgia"/>
                <a:cs typeface="Georgia"/>
                <a:sym typeface="Georgia"/>
              </a:rPr>
              <a:t> by BigScience</a:t>
            </a:r>
            <a:endParaRPr>
              <a:solidFill>
                <a:srgbClr val="242424"/>
              </a:solidFill>
              <a:highlight>
                <a:srgbClr val="FFFFFF"/>
              </a:highlight>
              <a:latin typeface="Georgia"/>
              <a:ea typeface="Georgia"/>
              <a:cs typeface="Georgia"/>
              <a:sym typeface="Georgia"/>
            </a:endParaRPr>
          </a:p>
          <a:p>
            <a:pPr indent="-317500" lvl="0" marL="749300" rtl="0" algn="l">
              <a:lnSpc>
                <a:spcPct val="218181"/>
              </a:lnSpc>
              <a:spcBef>
                <a:spcPts val="0"/>
              </a:spcBef>
              <a:spcAft>
                <a:spcPts val="0"/>
              </a:spcAft>
              <a:buClr>
                <a:srgbClr val="242424"/>
              </a:buClr>
              <a:buSzPts val="1400"/>
              <a:buFont typeface="Georgia"/>
              <a:buChar char="●"/>
            </a:pPr>
            <a:r>
              <a:rPr lang="en-GB" u="sng">
                <a:solidFill>
                  <a:schemeClr val="hlink"/>
                </a:solidFill>
                <a:highlight>
                  <a:srgbClr val="FFFFFF"/>
                </a:highlight>
                <a:latin typeface="Georgia"/>
                <a:ea typeface="Georgia"/>
                <a:cs typeface="Georgia"/>
                <a:sym typeface="Georgia"/>
                <a:hlinkClick r:id="rId4"/>
              </a:rPr>
              <a:t>LLaMA</a:t>
            </a:r>
            <a:r>
              <a:rPr lang="en-GB">
                <a:solidFill>
                  <a:srgbClr val="242424"/>
                </a:solidFill>
                <a:highlight>
                  <a:srgbClr val="FFFFFF"/>
                </a:highlight>
                <a:latin typeface="Georgia"/>
                <a:ea typeface="Georgia"/>
                <a:cs typeface="Georgia"/>
                <a:sym typeface="Georgia"/>
              </a:rPr>
              <a:t> by Meta AI</a:t>
            </a:r>
            <a:endParaRPr>
              <a:solidFill>
                <a:srgbClr val="242424"/>
              </a:solidFill>
              <a:highlight>
                <a:srgbClr val="FFFFFF"/>
              </a:highlight>
              <a:latin typeface="Georgia"/>
              <a:ea typeface="Georgia"/>
              <a:cs typeface="Georgia"/>
              <a:sym typeface="Georgia"/>
            </a:endParaRPr>
          </a:p>
          <a:p>
            <a:pPr indent="-317500" lvl="0" marL="749300" rtl="0" algn="l">
              <a:lnSpc>
                <a:spcPct val="218181"/>
              </a:lnSpc>
              <a:spcBef>
                <a:spcPts val="0"/>
              </a:spcBef>
              <a:spcAft>
                <a:spcPts val="0"/>
              </a:spcAft>
              <a:buClr>
                <a:srgbClr val="242424"/>
              </a:buClr>
              <a:buSzPts val="1400"/>
              <a:buFont typeface="Georgia"/>
              <a:buChar char="●"/>
            </a:pPr>
            <a:r>
              <a:rPr lang="en-GB" u="sng">
                <a:solidFill>
                  <a:schemeClr val="hlink"/>
                </a:solidFill>
                <a:highlight>
                  <a:srgbClr val="FFFFFF"/>
                </a:highlight>
                <a:latin typeface="Georgia"/>
                <a:ea typeface="Georgia"/>
                <a:cs typeface="Georgia"/>
                <a:sym typeface="Georgia"/>
                <a:hlinkClick r:id="rId5"/>
              </a:rPr>
              <a:t>Flan-T5</a:t>
            </a:r>
            <a:r>
              <a:rPr lang="en-GB">
                <a:solidFill>
                  <a:srgbClr val="242424"/>
                </a:solidFill>
                <a:highlight>
                  <a:srgbClr val="FFFFFF"/>
                </a:highlight>
                <a:latin typeface="Georgia"/>
                <a:ea typeface="Georgia"/>
                <a:cs typeface="Georgia"/>
                <a:sym typeface="Georgia"/>
              </a:rPr>
              <a:t> by Google</a:t>
            </a:r>
            <a:endParaRPr>
              <a:solidFill>
                <a:srgbClr val="242424"/>
              </a:solidFill>
              <a:highlight>
                <a:srgbClr val="FFFFFF"/>
              </a:highlight>
              <a:latin typeface="Georgia"/>
              <a:ea typeface="Georgia"/>
              <a:cs typeface="Georgia"/>
              <a:sym typeface="Georgia"/>
            </a:endParaRPr>
          </a:p>
          <a:p>
            <a:pPr indent="-317500" lvl="0" marL="749300" rtl="0" algn="l">
              <a:lnSpc>
                <a:spcPct val="218181"/>
              </a:lnSpc>
              <a:spcBef>
                <a:spcPts val="0"/>
              </a:spcBef>
              <a:spcAft>
                <a:spcPts val="0"/>
              </a:spcAft>
              <a:buClr>
                <a:srgbClr val="242424"/>
              </a:buClr>
              <a:buSzPts val="1400"/>
              <a:buFont typeface="Georgia"/>
              <a:buChar char="●"/>
            </a:pPr>
            <a:r>
              <a:rPr lang="en-GB" u="sng">
                <a:solidFill>
                  <a:schemeClr val="hlink"/>
                </a:solidFill>
                <a:highlight>
                  <a:srgbClr val="FFFFFF"/>
                </a:highlight>
                <a:latin typeface="Georgia"/>
                <a:ea typeface="Georgia"/>
                <a:cs typeface="Georgia"/>
                <a:sym typeface="Georgia"/>
                <a:hlinkClick r:id="rId6"/>
              </a:rPr>
              <a:t>GPT-J</a:t>
            </a:r>
            <a:r>
              <a:rPr lang="en-GB">
                <a:solidFill>
                  <a:srgbClr val="242424"/>
                </a:solidFill>
                <a:highlight>
                  <a:srgbClr val="FFFFFF"/>
                </a:highlight>
                <a:latin typeface="Georgia"/>
                <a:ea typeface="Georgia"/>
                <a:cs typeface="Georgia"/>
                <a:sym typeface="Georgia"/>
              </a:rPr>
              <a:t> by Eleuther AI</a:t>
            </a:r>
            <a:endParaRPr>
              <a:solidFill>
                <a:srgbClr val="242424"/>
              </a:solidFill>
              <a:highlight>
                <a:srgbClr val="FFFFFF"/>
              </a:highlight>
              <a:latin typeface="Georgia"/>
              <a:ea typeface="Georgia"/>
              <a:cs typeface="Georgia"/>
              <a:sym typeface="Georgia"/>
            </a:endParaRPr>
          </a:p>
          <a:p>
            <a:pPr indent="0" lvl="0" marL="0" rtl="0" algn="l">
              <a:lnSpc>
                <a:spcPct val="218181"/>
              </a:lnSpc>
              <a:spcBef>
                <a:spcPts val="1700"/>
              </a:spcBef>
              <a:spcAft>
                <a:spcPts val="0"/>
              </a:spcAft>
              <a:buNone/>
            </a:pPr>
            <a:r>
              <a:rPr lang="en-GB">
                <a:solidFill>
                  <a:srgbClr val="242424"/>
                </a:solidFill>
                <a:highlight>
                  <a:srgbClr val="FFFFFF"/>
                </a:highlight>
                <a:latin typeface="Georgia"/>
                <a:ea typeface="Georgia"/>
                <a:cs typeface="Georgia"/>
                <a:sym typeface="Georgia"/>
              </a:rPr>
              <a:t>Most open-source APIs accessible from HuggingFace community hub  </a:t>
            </a:r>
            <a:r>
              <a:rPr lang="en-GB" u="sng">
                <a:solidFill>
                  <a:schemeClr val="hlink"/>
                </a:solidFill>
                <a:highlight>
                  <a:srgbClr val="FFFFFF"/>
                </a:highlight>
                <a:latin typeface="Georgia"/>
                <a:ea typeface="Georgia"/>
                <a:cs typeface="Georgia"/>
                <a:sym typeface="Georgia"/>
                <a:hlinkClick r:id="rId7"/>
              </a:rPr>
              <a:t>https://huggingface.co/</a:t>
            </a:r>
            <a:r>
              <a:rPr lang="en-GB">
                <a:solidFill>
                  <a:srgbClr val="242424"/>
                </a:solidFill>
                <a:highlight>
                  <a:srgbClr val="FFFFFF"/>
                </a:highlight>
                <a:latin typeface="Georgia"/>
                <a:ea typeface="Georgia"/>
                <a:cs typeface="Georgia"/>
                <a:sym typeface="Georgia"/>
              </a:rPr>
              <a:t> </a:t>
            </a:r>
            <a:endParaRPr>
              <a:solidFill>
                <a:srgbClr val="242424"/>
              </a:solidFill>
              <a:highlight>
                <a:srgbClr val="FFFFFF"/>
              </a:highlight>
              <a:latin typeface="Georgia"/>
              <a:ea typeface="Georgia"/>
              <a:cs typeface="Georgia"/>
              <a:sym typeface="Georgia"/>
            </a:endParaRPr>
          </a:p>
        </p:txBody>
      </p:sp>
      <p:sp>
        <p:nvSpPr>
          <p:cNvPr id="464" name="Google Shape;464;p56"/>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Proprietary (paid) LLMs</a:t>
            </a:r>
            <a:endParaRPr/>
          </a:p>
          <a:p>
            <a:pPr indent="-323850" lvl="0" marL="457200" rtl="0" algn="l">
              <a:spcBef>
                <a:spcPts val="1200"/>
              </a:spcBef>
              <a:spcAft>
                <a:spcPts val="0"/>
              </a:spcAft>
              <a:buSzPts val="1500"/>
              <a:buFont typeface="Georgia"/>
              <a:buChar char="●"/>
            </a:pPr>
            <a:r>
              <a:rPr lang="en-GB" sz="1500" u="sng">
                <a:solidFill>
                  <a:schemeClr val="hlink"/>
                </a:solidFill>
                <a:highlight>
                  <a:srgbClr val="FFFFFF"/>
                </a:highlight>
                <a:latin typeface="Georgia"/>
                <a:ea typeface="Georgia"/>
                <a:cs typeface="Georgia"/>
                <a:sym typeface="Georgia"/>
                <a:hlinkClick r:id="rId8"/>
              </a:rPr>
              <a:t>OpenAI</a:t>
            </a:r>
            <a:r>
              <a:rPr lang="en-GB" sz="1500">
                <a:solidFill>
                  <a:srgbClr val="242424"/>
                </a:solidFill>
                <a:highlight>
                  <a:srgbClr val="FFFFFF"/>
                </a:highlight>
                <a:latin typeface="Georgia"/>
                <a:ea typeface="Georgia"/>
                <a:cs typeface="Georgia"/>
                <a:sym typeface="Georgia"/>
              </a:rPr>
              <a:t> </a:t>
            </a:r>
            <a:endParaRPr sz="1500">
              <a:solidFill>
                <a:srgbClr val="242424"/>
              </a:solidFill>
              <a:highlight>
                <a:srgbClr val="FFFFFF"/>
              </a:highlight>
              <a:latin typeface="Georgia"/>
              <a:ea typeface="Georgia"/>
              <a:cs typeface="Georgia"/>
              <a:sym typeface="Georgia"/>
            </a:endParaRPr>
          </a:p>
          <a:p>
            <a:pPr indent="-323850" lvl="0" marL="457200" rtl="0" algn="l">
              <a:spcBef>
                <a:spcPts val="0"/>
              </a:spcBef>
              <a:spcAft>
                <a:spcPts val="0"/>
              </a:spcAft>
              <a:buSzPts val="1500"/>
              <a:buFont typeface="Georgia"/>
              <a:buChar char="●"/>
            </a:pPr>
            <a:r>
              <a:rPr lang="en-GB" sz="1500" u="sng">
                <a:solidFill>
                  <a:schemeClr val="hlink"/>
                </a:solidFill>
                <a:highlight>
                  <a:srgbClr val="FFFFFF"/>
                </a:highlight>
                <a:latin typeface="Georgia"/>
                <a:ea typeface="Georgia"/>
                <a:cs typeface="Georgia"/>
                <a:sym typeface="Georgia"/>
                <a:hlinkClick r:id="rId9"/>
              </a:rPr>
              <a:t>co:here</a:t>
            </a:r>
            <a:r>
              <a:rPr lang="en-GB" sz="1500">
                <a:solidFill>
                  <a:srgbClr val="242424"/>
                </a:solidFill>
                <a:highlight>
                  <a:srgbClr val="FFFFFF"/>
                </a:highlight>
                <a:latin typeface="Georgia"/>
                <a:ea typeface="Georgia"/>
                <a:cs typeface="Georgia"/>
                <a:sym typeface="Georgia"/>
              </a:rPr>
              <a:t> </a:t>
            </a:r>
            <a:endParaRPr sz="1500">
              <a:solidFill>
                <a:srgbClr val="242424"/>
              </a:solidFill>
              <a:highlight>
                <a:srgbClr val="FFFFFF"/>
              </a:highlight>
              <a:latin typeface="Georgia"/>
              <a:ea typeface="Georgia"/>
              <a:cs typeface="Georgia"/>
              <a:sym typeface="Georgia"/>
            </a:endParaRPr>
          </a:p>
          <a:p>
            <a:pPr indent="-323850" lvl="0" marL="457200" rtl="0" algn="l">
              <a:spcBef>
                <a:spcPts val="0"/>
              </a:spcBef>
              <a:spcAft>
                <a:spcPts val="0"/>
              </a:spcAft>
              <a:buSzPts val="1500"/>
              <a:buFont typeface="Georgia"/>
              <a:buChar char="●"/>
            </a:pPr>
            <a:r>
              <a:rPr lang="en-GB" sz="1500" u="sng">
                <a:solidFill>
                  <a:schemeClr val="hlink"/>
                </a:solidFill>
                <a:highlight>
                  <a:srgbClr val="FFFFFF"/>
                </a:highlight>
                <a:latin typeface="Georgia"/>
                <a:ea typeface="Georgia"/>
                <a:cs typeface="Georgia"/>
                <a:sym typeface="Georgia"/>
                <a:hlinkClick r:id="rId10"/>
              </a:rPr>
              <a:t>AI21 Labs</a:t>
            </a:r>
            <a:r>
              <a:rPr lang="en-GB" sz="1500">
                <a:solidFill>
                  <a:srgbClr val="242424"/>
                </a:solidFill>
                <a:highlight>
                  <a:srgbClr val="FFFFFF"/>
                </a:highlight>
                <a:latin typeface="Georgia"/>
                <a:ea typeface="Georgia"/>
                <a:cs typeface="Georgia"/>
                <a:sym typeface="Georgia"/>
              </a:rPr>
              <a:t> </a:t>
            </a:r>
            <a:endParaRPr sz="1500">
              <a:solidFill>
                <a:srgbClr val="242424"/>
              </a:solidFill>
              <a:highlight>
                <a:srgbClr val="FFFFFF"/>
              </a:highlight>
              <a:latin typeface="Georgia"/>
              <a:ea typeface="Georgia"/>
              <a:cs typeface="Georgia"/>
              <a:sym typeface="Georgia"/>
            </a:endParaRPr>
          </a:p>
          <a:p>
            <a:pPr indent="-323850" lvl="0" marL="457200" rtl="0" algn="l">
              <a:spcBef>
                <a:spcPts val="0"/>
              </a:spcBef>
              <a:spcAft>
                <a:spcPts val="0"/>
              </a:spcAft>
              <a:buSzPts val="1500"/>
              <a:buFont typeface="Georgia"/>
              <a:buChar char="●"/>
            </a:pPr>
            <a:r>
              <a:rPr lang="en-GB" sz="1500" u="sng">
                <a:solidFill>
                  <a:schemeClr val="hlink"/>
                </a:solidFill>
                <a:highlight>
                  <a:srgbClr val="FFFFFF"/>
                </a:highlight>
                <a:latin typeface="Georgia"/>
                <a:ea typeface="Georgia"/>
                <a:cs typeface="Georgia"/>
                <a:sym typeface="Georgia"/>
                <a:hlinkClick r:id="rId11"/>
              </a:rPr>
              <a:t>Anthropic</a:t>
            </a:r>
            <a:endParaRPr/>
          </a:p>
          <a:p>
            <a:pPr indent="-317500" lvl="0" marL="457200" rtl="0" algn="l">
              <a:spcBef>
                <a:spcPts val="0"/>
              </a:spcBef>
              <a:spcAft>
                <a:spcPts val="0"/>
              </a:spcAft>
              <a:buSzPts val="1400"/>
              <a:buChar char="●"/>
            </a:pPr>
            <a:r>
              <a:rPr lang="en-GB" u="sng">
                <a:solidFill>
                  <a:schemeClr val="hlink"/>
                </a:solidFill>
                <a:hlinkClick r:id="rId12"/>
              </a:rPr>
              <a:t>Bard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Foundation models</a:t>
            </a:r>
            <a:endParaRPr/>
          </a:p>
        </p:txBody>
      </p:sp>
      <p:sp>
        <p:nvSpPr>
          <p:cNvPr id="470" name="Google Shape;470;p57"/>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Importing OpenAPI keys </a:t>
            </a:r>
            <a:endParaRPr/>
          </a:p>
          <a:p>
            <a:pPr indent="0" lvl="0" marL="0" rtl="0" algn="l">
              <a:spcBef>
                <a:spcPts val="1200"/>
              </a:spcBef>
              <a:spcAft>
                <a:spcPts val="0"/>
              </a:spcAft>
              <a:buClr>
                <a:schemeClr val="dk1"/>
              </a:buClr>
              <a:buSzPts val="1100"/>
              <a:buFont typeface="Arial"/>
              <a:buNone/>
            </a:pPr>
            <a:r>
              <a:rPr lang="en-GB" sz="1050">
                <a:solidFill>
                  <a:srgbClr val="AA0D91"/>
                </a:solidFill>
                <a:highlight>
                  <a:srgbClr val="F9F9F9"/>
                </a:highlight>
                <a:latin typeface="Courier New"/>
                <a:ea typeface="Courier New"/>
                <a:cs typeface="Courier New"/>
                <a:sym typeface="Courier New"/>
              </a:rPr>
              <a:t>import</a:t>
            </a:r>
            <a:r>
              <a:rPr lang="en-GB" sz="1050">
                <a:solidFill>
                  <a:srgbClr val="242424"/>
                </a:solidFill>
                <a:highlight>
                  <a:srgbClr val="F9F9F9"/>
                </a:highlight>
                <a:latin typeface="Courier New"/>
                <a:ea typeface="Courier New"/>
                <a:cs typeface="Courier New"/>
                <a:sym typeface="Courier New"/>
              </a:rPr>
              <a:t> os</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1200"/>
              </a:spcAft>
              <a:buNone/>
            </a:pPr>
            <a:r>
              <a:rPr lang="en-GB" sz="1050">
                <a:solidFill>
                  <a:srgbClr val="242424"/>
                </a:solidFill>
                <a:highlight>
                  <a:srgbClr val="F9F9F9"/>
                </a:highlight>
                <a:latin typeface="Courier New"/>
                <a:ea typeface="Courier New"/>
                <a:cs typeface="Courier New"/>
                <a:sym typeface="Courier New"/>
              </a:rPr>
              <a:t>os.environ[</a:t>
            </a:r>
            <a:r>
              <a:rPr lang="en-GB" sz="1050">
                <a:solidFill>
                  <a:srgbClr val="C41A16"/>
                </a:solidFill>
                <a:highlight>
                  <a:srgbClr val="F9F9F9"/>
                </a:highlight>
                <a:latin typeface="Courier New"/>
                <a:ea typeface="Courier New"/>
                <a:cs typeface="Courier New"/>
                <a:sym typeface="Courier New"/>
              </a:rPr>
              <a:t>"OPENAI_API_KEY"</a:t>
            </a:r>
            <a:r>
              <a:rPr lang="en-GB" sz="1050">
                <a:solidFill>
                  <a:srgbClr val="242424"/>
                </a:solidFill>
                <a:highlight>
                  <a:srgbClr val="F9F9F9"/>
                </a:highlight>
                <a:latin typeface="Courier New"/>
                <a:ea typeface="Courier New"/>
                <a:cs typeface="Courier New"/>
                <a:sym typeface="Courier New"/>
              </a:rPr>
              <a:t>] = ... </a:t>
            </a:r>
            <a:r>
              <a:rPr lang="en-GB" sz="1050">
                <a:solidFill>
                  <a:srgbClr val="007400"/>
                </a:solidFill>
                <a:highlight>
                  <a:srgbClr val="F9F9F9"/>
                </a:highlight>
                <a:latin typeface="Courier New"/>
                <a:ea typeface="Courier New"/>
                <a:cs typeface="Courier New"/>
                <a:sym typeface="Courier New"/>
              </a:rPr>
              <a:t># insert your API_TOKEN here </a:t>
            </a:r>
            <a:endParaRPr/>
          </a:p>
        </p:txBody>
      </p:sp>
      <p:sp>
        <p:nvSpPr>
          <p:cNvPr id="471" name="Google Shape;471;p57"/>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Importing other LLM keys obtained from HuggingFace </a:t>
            </a:r>
            <a:endParaRPr/>
          </a:p>
          <a:p>
            <a:pPr indent="0" lvl="0" marL="0" rtl="0" algn="l">
              <a:spcBef>
                <a:spcPts val="1200"/>
              </a:spcBef>
              <a:spcAft>
                <a:spcPts val="0"/>
              </a:spcAft>
              <a:buClr>
                <a:schemeClr val="dk1"/>
              </a:buClr>
              <a:buSzPts val="1100"/>
              <a:buFont typeface="Arial"/>
              <a:buNone/>
            </a:pPr>
            <a:r>
              <a:rPr lang="en-GB" sz="1050">
                <a:solidFill>
                  <a:srgbClr val="AA0D91"/>
                </a:solidFill>
                <a:highlight>
                  <a:srgbClr val="F9F9F9"/>
                </a:highlight>
                <a:latin typeface="Courier New"/>
                <a:ea typeface="Courier New"/>
                <a:cs typeface="Courier New"/>
                <a:sym typeface="Courier New"/>
              </a:rPr>
              <a:t>import</a:t>
            </a:r>
            <a:r>
              <a:rPr lang="en-GB" sz="1050">
                <a:solidFill>
                  <a:srgbClr val="242424"/>
                </a:solidFill>
                <a:highlight>
                  <a:srgbClr val="F9F9F9"/>
                </a:highlight>
                <a:latin typeface="Courier New"/>
                <a:ea typeface="Courier New"/>
                <a:cs typeface="Courier New"/>
                <a:sym typeface="Courier New"/>
              </a:rPr>
              <a:t> os</a:t>
            </a:r>
            <a:endParaRPr sz="1100">
              <a:latin typeface="Arial"/>
              <a:ea typeface="Arial"/>
              <a:cs typeface="Arial"/>
              <a:sym typeface="Arial"/>
            </a:endParaRPr>
          </a:p>
          <a:p>
            <a:pPr indent="0" lvl="0" marL="0" rtl="0" algn="l">
              <a:spcBef>
                <a:spcPts val="1200"/>
              </a:spcBef>
              <a:spcAft>
                <a:spcPts val="1200"/>
              </a:spcAft>
              <a:buNone/>
            </a:pPr>
            <a:r>
              <a:rPr lang="en-GB" sz="1050">
                <a:solidFill>
                  <a:srgbClr val="242424"/>
                </a:solidFill>
                <a:highlight>
                  <a:srgbClr val="F9F9F9"/>
                </a:highlight>
                <a:latin typeface="Courier New"/>
                <a:ea typeface="Courier New"/>
                <a:cs typeface="Courier New"/>
                <a:sym typeface="Courier New"/>
              </a:rPr>
              <a:t>os.environ[</a:t>
            </a:r>
            <a:r>
              <a:rPr lang="en-GB" sz="1050">
                <a:solidFill>
                  <a:srgbClr val="C41A16"/>
                </a:solidFill>
                <a:highlight>
                  <a:srgbClr val="F9F9F9"/>
                </a:highlight>
                <a:latin typeface="Courier New"/>
                <a:ea typeface="Courier New"/>
                <a:cs typeface="Courier New"/>
                <a:sym typeface="Courier New"/>
              </a:rPr>
              <a:t>"HUGGINGFACEHUB_API_TOKEN"</a:t>
            </a:r>
            <a:r>
              <a:rPr lang="en-GB" sz="1050">
                <a:solidFill>
                  <a:srgbClr val="242424"/>
                </a:solidFill>
                <a:highlight>
                  <a:srgbClr val="F9F9F9"/>
                </a:highlight>
                <a:latin typeface="Courier New"/>
                <a:ea typeface="Courier New"/>
                <a:cs typeface="Courier New"/>
                <a:sym typeface="Courier New"/>
              </a:rPr>
              <a:t>] = ... </a:t>
            </a:r>
            <a:r>
              <a:rPr lang="en-GB" sz="1050">
                <a:solidFill>
                  <a:srgbClr val="007400"/>
                </a:solidFill>
                <a:highlight>
                  <a:srgbClr val="F9F9F9"/>
                </a:highlight>
                <a:latin typeface="Courier New"/>
                <a:ea typeface="Courier New"/>
                <a:cs typeface="Courier New"/>
                <a:sym typeface="Courier New"/>
              </a:rPr>
              <a:t># insert your API_TOKEN here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Vector Databases</a:t>
            </a:r>
            <a:endParaRPr/>
          </a:p>
        </p:txBody>
      </p:sp>
      <p:sp>
        <p:nvSpPr>
          <p:cNvPr id="477" name="Google Shape;477;p58"/>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Databases optimized for storage, retrieval and nearest neighbor search for multi-dimensional vectors </a:t>
            </a:r>
            <a:endParaRPr/>
          </a:p>
          <a:p>
            <a:pPr indent="0" lvl="0" marL="0" rtl="0" algn="l">
              <a:spcBef>
                <a:spcPts val="1200"/>
              </a:spcBef>
              <a:spcAft>
                <a:spcPts val="0"/>
              </a:spcAft>
              <a:buNone/>
            </a:pPr>
            <a:r>
              <a:rPr lang="en-GB"/>
              <a:t>Example VectorDBs </a:t>
            </a:r>
            <a:endParaRPr/>
          </a:p>
          <a:p>
            <a:pPr indent="0" lvl="0" marL="0" rtl="0" algn="l">
              <a:spcBef>
                <a:spcPts val="1200"/>
              </a:spcBef>
              <a:spcAft>
                <a:spcPts val="0"/>
              </a:spcAft>
              <a:buNone/>
            </a:pPr>
            <a:r>
              <a:rPr lang="en-GB" u="sng">
                <a:solidFill>
                  <a:schemeClr val="hlink"/>
                </a:solidFill>
                <a:hlinkClick r:id="rId3"/>
              </a:rPr>
              <a:t>Pinecone </a:t>
            </a:r>
            <a:endParaRPr/>
          </a:p>
          <a:p>
            <a:pPr indent="0" lvl="0" marL="0" rtl="0" algn="l">
              <a:spcBef>
                <a:spcPts val="1200"/>
              </a:spcBef>
              <a:spcAft>
                <a:spcPts val="0"/>
              </a:spcAft>
              <a:buNone/>
            </a:pPr>
            <a:r>
              <a:rPr lang="en-GB" u="sng">
                <a:solidFill>
                  <a:schemeClr val="hlink"/>
                </a:solidFill>
                <a:hlinkClick r:id="rId4"/>
              </a:rPr>
              <a:t>Weaviate </a:t>
            </a:r>
            <a:endParaRPr/>
          </a:p>
          <a:p>
            <a:pPr indent="0" lvl="0" marL="0" rtl="0" algn="l">
              <a:spcBef>
                <a:spcPts val="1200"/>
              </a:spcBef>
              <a:spcAft>
                <a:spcPts val="0"/>
              </a:spcAft>
              <a:buNone/>
            </a:pPr>
            <a:r>
              <a:rPr lang="en-GB" u="sng">
                <a:solidFill>
                  <a:schemeClr val="hlink"/>
                </a:solidFill>
                <a:hlinkClick r:id="rId5"/>
              </a:rPr>
              <a:t>Milvus </a:t>
            </a:r>
            <a:endParaRPr/>
          </a:p>
          <a:p>
            <a:pPr indent="0" lvl="0" marL="0" rtl="0" algn="l">
              <a:spcBef>
                <a:spcPts val="1200"/>
              </a:spcBef>
              <a:spcAft>
                <a:spcPts val="1200"/>
              </a:spcAft>
              <a:buNone/>
            </a:pPr>
            <a:r>
              <a:rPr lang="en-GB" u="sng">
                <a:solidFill>
                  <a:schemeClr val="hlink"/>
                </a:solidFill>
                <a:hlinkClick r:id="rId6"/>
              </a:rPr>
              <a:t>Faiss </a:t>
            </a:r>
            <a:endParaRPr/>
          </a:p>
        </p:txBody>
      </p:sp>
      <p:sp>
        <p:nvSpPr>
          <p:cNvPr id="478" name="Google Shape;478;p58"/>
          <p:cNvSpPr txBox="1"/>
          <p:nvPr>
            <p:ph idx="2" type="body"/>
          </p:nvPr>
        </p:nvSpPr>
        <p:spPr>
          <a:xfrm>
            <a:off x="4832400" y="3747925"/>
            <a:ext cx="3999900" cy="8313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GB"/>
              <a:t>Image source: </a:t>
            </a:r>
            <a:r>
              <a:rPr lang="en-GB" u="sng">
                <a:solidFill>
                  <a:schemeClr val="hlink"/>
                </a:solidFill>
                <a:hlinkClick r:id="rId7"/>
              </a:rPr>
              <a:t>https://engineering.fb.com/2017/03/29/data-infrastructure/faiss-a-library-for-efficient-similarity-search/</a:t>
            </a:r>
            <a:r>
              <a:rPr lang="en-GB"/>
              <a:t> </a:t>
            </a:r>
            <a:endParaRPr/>
          </a:p>
        </p:txBody>
      </p:sp>
      <p:pic>
        <p:nvPicPr>
          <p:cNvPr id="479" name="Google Shape;479;p58"/>
          <p:cNvPicPr preferRelativeResize="0"/>
          <p:nvPr/>
        </p:nvPicPr>
        <p:blipFill>
          <a:blip r:embed="rId8">
            <a:alphaModFix/>
          </a:blip>
          <a:stretch>
            <a:fillRect/>
          </a:stretch>
        </p:blipFill>
        <p:spPr>
          <a:xfrm>
            <a:off x="4464000" y="1299625"/>
            <a:ext cx="4203440" cy="2295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Prompt Management</a:t>
            </a:r>
            <a:endParaRPr/>
          </a:p>
        </p:txBody>
      </p:sp>
      <p:sp>
        <p:nvSpPr>
          <p:cNvPr id="485" name="Google Shape;485;p59"/>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50">
                <a:solidFill>
                  <a:srgbClr val="007400"/>
                </a:solidFill>
                <a:highlight>
                  <a:srgbClr val="F9F9F9"/>
                </a:highlight>
                <a:latin typeface="Courier New"/>
                <a:ea typeface="Courier New"/>
                <a:cs typeface="Courier New"/>
                <a:sym typeface="Courier New"/>
              </a:rPr>
              <a:t># LLM-based sentence completion models </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007400"/>
                </a:solidFill>
                <a:highlight>
                  <a:srgbClr val="F9F9F9"/>
                </a:highlight>
                <a:latin typeface="Courier New"/>
                <a:ea typeface="Courier New"/>
                <a:cs typeface="Courier New"/>
                <a:sym typeface="Courier New"/>
              </a:rPr>
              <a:t># Proprietary LLM from e.g. OpenAI</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007400"/>
                </a:solidFill>
                <a:highlight>
                  <a:srgbClr val="F9F9F9"/>
                </a:highlight>
                <a:latin typeface="Courier New"/>
                <a:ea typeface="Courier New"/>
                <a:cs typeface="Courier New"/>
                <a:sym typeface="Courier New"/>
              </a:rPr>
              <a:t># pip install openai</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AA0D91"/>
                </a:solidFill>
                <a:highlight>
                  <a:srgbClr val="F9F9F9"/>
                </a:highlight>
                <a:latin typeface="Courier New"/>
                <a:ea typeface="Courier New"/>
                <a:cs typeface="Courier New"/>
                <a:sym typeface="Courier New"/>
              </a:rPr>
              <a:t>from</a:t>
            </a:r>
            <a:r>
              <a:rPr lang="en-GB" sz="1050">
                <a:solidFill>
                  <a:srgbClr val="242424"/>
                </a:solidFill>
                <a:highlight>
                  <a:srgbClr val="F9F9F9"/>
                </a:highlight>
                <a:latin typeface="Courier New"/>
                <a:ea typeface="Courier New"/>
                <a:cs typeface="Courier New"/>
                <a:sym typeface="Courier New"/>
              </a:rPr>
              <a:t> langchain.llms </a:t>
            </a:r>
            <a:r>
              <a:rPr lang="en-GB" sz="1050">
                <a:solidFill>
                  <a:srgbClr val="AA0D91"/>
                </a:solidFill>
                <a:highlight>
                  <a:srgbClr val="F9F9F9"/>
                </a:highlight>
                <a:latin typeface="Courier New"/>
                <a:ea typeface="Courier New"/>
                <a:cs typeface="Courier New"/>
                <a:sym typeface="Courier New"/>
              </a:rPr>
              <a:t>import</a:t>
            </a:r>
            <a:r>
              <a:rPr lang="en-GB" sz="1050">
                <a:solidFill>
                  <a:srgbClr val="242424"/>
                </a:solidFill>
                <a:highlight>
                  <a:srgbClr val="F9F9F9"/>
                </a:highlight>
                <a:latin typeface="Courier New"/>
                <a:ea typeface="Courier New"/>
                <a:cs typeface="Courier New"/>
                <a:sym typeface="Courier New"/>
              </a:rPr>
              <a:t> OpenAI</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242424"/>
                </a:solidFill>
                <a:highlight>
                  <a:srgbClr val="F9F9F9"/>
                </a:highlight>
                <a:latin typeface="Courier New"/>
                <a:ea typeface="Courier New"/>
                <a:cs typeface="Courier New"/>
                <a:sym typeface="Courier New"/>
              </a:rPr>
              <a:t>llm = OpenAI(model_name=</a:t>
            </a:r>
            <a:r>
              <a:rPr lang="en-GB" sz="1050">
                <a:solidFill>
                  <a:srgbClr val="C41A16"/>
                </a:solidFill>
                <a:highlight>
                  <a:srgbClr val="F9F9F9"/>
                </a:highlight>
                <a:latin typeface="Courier New"/>
                <a:ea typeface="Courier New"/>
                <a:cs typeface="Courier New"/>
                <a:sym typeface="Courier New"/>
              </a:rPr>
              <a:t>"text-davinci-003"</a:t>
            </a:r>
            <a:r>
              <a:rPr lang="en-GB"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1200"/>
              </a:spcAft>
              <a:buNone/>
            </a:pPr>
            <a:r>
              <a:t/>
            </a:r>
            <a:endParaRPr sz="1050">
              <a:solidFill>
                <a:srgbClr val="007400"/>
              </a:solidFill>
              <a:highlight>
                <a:srgbClr val="F9F9F9"/>
              </a:highlight>
              <a:latin typeface="Courier New"/>
              <a:ea typeface="Courier New"/>
              <a:cs typeface="Courier New"/>
              <a:sym typeface="Courier New"/>
            </a:endParaRPr>
          </a:p>
        </p:txBody>
      </p:sp>
      <p:sp>
        <p:nvSpPr>
          <p:cNvPr id="486" name="Google Shape;486;p59"/>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050">
                <a:solidFill>
                  <a:srgbClr val="007400"/>
                </a:solidFill>
                <a:highlight>
                  <a:srgbClr val="F9F9F9"/>
                </a:highlight>
                <a:latin typeface="Courier New"/>
                <a:ea typeface="Courier New"/>
                <a:cs typeface="Courier New"/>
                <a:sym typeface="Courier New"/>
              </a:rPr>
              <a:t># Alternatively, open-source LLM hosted on Hugging Face</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007400"/>
                </a:solidFill>
                <a:highlight>
                  <a:srgbClr val="F9F9F9"/>
                </a:highlight>
                <a:latin typeface="Courier New"/>
                <a:ea typeface="Courier New"/>
                <a:cs typeface="Courier New"/>
                <a:sym typeface="Courier New"/>
              </a:rPr>
              <a:t># pip install huggingface_hub</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AA0D91"/>
                </a:solidFill>
                <a:highlight>
                  <a:srgbClr val="F9F9F9"/>
                </a:highlight>
                <a:latin typeface="Courier New"/>
                <a:ea typeface="Courier New"/>
                <a:cs typeface="Courier New"/>
                <a:sym typeface="Courier New"/>
              </a:rPr>
              <a:t>from</a:t>
            </a:r>
            <a:r>
              <a:rPr lang="en-GB" sz="1050">
                <a:solidFill>
                  <a:srgbClr val="242424"/>
                </a:solidFill>
                <a:highlight>
                  <a:srgbClr val="F9F9F9"/>
                </a:highlight>
                <a:latin typeface="Courier New"/>
                <a:ea typeface="Courier New"/>
                <a:cs typeface="Courier New"/>
                <a:sym typeface="Courier New"/>
              </a:rPr>
              <a:t> langchain </a:t>
            </a:r>
            <a:r>
              <a:rPr lang="en-GB" sz="1050">
                <a:solidFill>
                  <a:srgbClr val="AA0D91"/>
                </a:solidFill>
                <a:highlight>
                  <a:srgbClr val="F9F9F9"/>
                </a:highlight>
                <a:latin typeface="Courier New"/>
                <a:ea typeface="Courier New"/>
                <a:cs typeface="Courier New"/>
                <a:sym typeface="Courier New"/>
              </a:rPr>
              <a:t>import</a:t>
            </a:r>
            <a:r>
              <a:rPr lang="en-GB" sz="1050">
                <a:solidFill>
                  <a:srgbClr val="242424"/>
                </a:solidFill>
                <a:highlight>
                  <a:srgbClr val="F9F9F9"/>
                </a:highlight>
                <a:latin typeface="Courier New"/>
                <a:ea typeface="Courier New"/>
                <a:cs typeface="Courier New"/>
                <a:sym typeface="Courier New"/>
              </a:rPr>
              <a:t> HuggingFaceHub</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242424"/>
                </a:solidFill>
                <a:highlight>
                  <a:srgbClr val="F9F9F9"/>
                </a:highlight>
                <a:latin typeface="Courier New"/>
                <a:ea typeface="Courier New"/>
                <a:cs typeface="Courier New"/>
                <a:sym typeface="Courier New"/>
              </a:rPr>
              <a:t>llm = HuggingFaceHub(repo_id = </a:t>
            </a:r>
            <a:r>
              <a:rPr lang="en-GB" sz="1050">
                <a:solidFill>
                  <a:srgbClr val="C41A16"/>
                </a:solidFill>
                <a:highlight>
                  <a:srgbClr val="F9F9F9"/>
                </a:highlight>
                <a:latin typeface="Courier New"/>
                <a:ea typeface="Courier New"/>
                <a:cs typeface="Courier New"/>
                <a:sym typeface="Courier New"/>
              </a:rPr>
              <a:t>"google/flan-t5-xl"</a:t>
            </a:r>
            <a:r>
              <a:rPr lang="en-GB" sz="1050">
                <a:solidFill>
                  <a:srgbClr val="242424"/>
                </a:solidFill>
                <a:highlight>
                  <a:srgbClr val="F9F9F9"/>
                </a:highlight>
                <a:latin typeface="Courier New"/>
                <a:ea typeface="Courier New"/>
                <a:cs typeface="Courier New"/>
                <a:sym typeface="Courier New"/>
              </a:rPr>
              <a:t>)</a:t>
            </a:r>
            <a:endParaRPr sz="11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050">
                <a:solidFill>
                  <a:srgbClr val="007400"/>
                </a:solidFill>
                <a:highlight>
                  <a:srgbClr val="F9F9F9"/>
                </a:highlight>
                <a:latin typeface="Courier New"/>
                <a:ea typeface="Courier New"/>
                <a:cs typeface="Courier New"/>
                <a:sym typeface="Courier New"/>
              </a:rPr>
              <a:t># The LLM takes a prompt as an input and outputs a completion</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242424"/>
                </a:solidFill>
                <a:highlight>
                  <a:srgbClr val="F9F9F9"/>
                </a:highlight>
                <a:latin typeface="Courier New"/>
                <a:ea typeface="Courier New"/>
                <a:cs typeface="Courier New"/>
                <a:sym typeface="Courier New"/>
              </a:rPr>
              <a:t>prompt = </a:t>
            </a:r>
            <a:r>
              <a:rPr lang="en-GB" sz="1050">
                <a:solidFill>
                  <a:srgbClr val="C41A16"/>
                </a:solidFill>
                <a:highlight>
                  <a:srgbClr val="F9F9F9"/>
                </a:highlight>
                <a:latin typeface="Courier New"/>
                <a:ea typeface="Courier New"/>
                <a:cs typeface="Courier New"/>
                <a:sym typeface="Courier New"/>
              </a:rPr>
              <a:t>"Alice has a parrot. What animal is Alice's pet?"</a:t>
            </a:r>
            <a:endParaRPr sz="1050">
              <a:solidFill>
                <a:srgbClr val="C41A16"/>
              </a:solidFill>
              <a:highlight>
                <a:srgbClr val="F9F9F9"/>
              </a:highlight>
              <a:latin typeface="Courier New"/>
              <a:ea typeface="Courier New"/>
              <a:cs typeface="Courier New"/>
              <a:sym typeface="Courier New"/>
            </a:endParaRPr>
          </a:p>
          <a:p>
            <a:pPr indent="0" lvl="0" marL="0" rtl="0" algn="l">
              <a:spcBef>
                <a:spcPts val="1200"/>
              </a:spcBef>
              <a:spcAft>
                <a:spcPts val="1200"/>
              </a:spcAft>
              <a:buNone/>
            </a:pPr>
            <a:r>
              <a:rPr lang="en-GB" sz="1050">
                <a:solidFill>
                  <a:srgbClr val="242424"/>
                </a:solidFill>
                <a:highlight>
                  <a:srgbClr val="F9F9F9"/>
                </a:highlight>
                <a:latin typeface="Courier New"/>
                <a:ea typeface="Courier New"/>
                <a:cs typeface="Courier New"/>
                <a:sym typeface="Courier New"/>
              </a:rPr>
              <a:t>completion = llm(prompt)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Prompt Management</a:t>
            </a:r>
            <a:endParaRPr/>
          </a:p>
        </p:txBody>
      </p:sp>
      <p:sp>
        <p:nvSpPr>
          <p:cNvPr id="492" name="Google Shape;492;p60"/>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50">
                <a:solidFill>
                  <a:srgbClr val="007400"/>
                </a:solidFill>
                <a:highlight>
                  <a:srgbClr val="F9F9F9"/>
                </a:highlight>
                <a:latin typeface="Courier New"/>
                <a:ea typeface="Courier New"/>
                <a:cs typeface="Courier New"/>
                <a:sym typeface="Courier New"/>
              </a:rPr>
              <a:t># Using LLMs to obtain Embeddings </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007400"/>
                </a:solidFill>
                <a:highlight>
                  <a:srgbClr val="F9F9F9"/>
                </a:highlight>
                <a:latin typeface="Courier New"/>
                <a:ea typeface="Courier New"/>
                <a:cs typeface="Courier New"/>
                <a:sym typeface="Courier New"/>
              </a:rPr>
              <a:t># Proprietary text embedding model from e.g. OpenAI</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007400"/>
                </a:solidFill>
                <a:highlight>
                  <a:srgbClr val="F9F9F9"/>
                </a:highlight>
                <a:latin typeface="Courier New"/>
                <a:ea typeface="Courier New"/>
                <a:cs typeface="Courier New"/>
                <a:sym typeface="Courier New"/>
              </a:rPr>
              <a:t># pip install tiktoken</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AA0D91"/>
                </a:solidFill>
                <a:highlight>
                  <a:srgbClr val="F9F9F9"/>
                </a:highlight>
                <a:latin typeface="Courier New"/>
                <a:ea typeface="Courier New"/>
                <a:cs typeface="Courier New"/>
                <a:sym typeface="Courier New"/>
              </a:rPr>
              <a:t>from</a:t>
            </a:r>
            <a:r>
              <a:rPr lang="en-GB" sz="1050">
                <a:solidFill>
                  <a:srgbClr val="242424"/>
                </a:solidFill>
                <a:highlight>
                  <a:srgbClr val="F9F9F9"/>
                </a:highlight>
                <a:latin typeface="Courier New"/>
                <a:ea typeface="Courier New"/>
                <a:cs typeface="Courier New"/>
                <a:sym typeface="Courier New"/>
              </a:rPr>
              <a:t> langchain.embeddings </a:t>
            </a:r>
            <a:r>
              <a:rPr lang="en-GB" sz="1050">
                <a:solidFill>
                  <a:srgbClr val="AA0D91"/>
                </a:solidFill>
                <a:highlight>
                  <a:srgbClr val="F9F9F9"/>
                </a:highlight>
                <a:latin typeface="Courier New"/>
                <a:ea typeface="Courier New"/>
                <a:cs typeface="Courier New"/>
                <a:sym typeface="Courier New"/>
              </a:rPr>
              <a:t>import</a:t>
            </a:r>
            <a:r>
              <a:rPr lang="en-GB" sz="1050">
                <a:solidFill>
                  <a:srgbClr val="242424"/>
                </a:solidFill>
                <a:highlight>
                  <a:srgbClr val="F9F9F9"/>
                </a:highlight>
                <a:latin typeface="Courier New"/>
                <a:ea typeface="Courier New"/>
                <a:cs typeface="Courier New"/>
                <a:sym typeface="Courier New"/>
              </a:rPr>
              <a:t> OpenAIEmbeddings</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242424"/>
                </a:solidFill>
                <a:highlight>
                  <a:srgbClr val="F9F9F9"/>
                </a:highlight>
                <a:latin typeface="Courier New"/>
                <a:ea typeface="Courier New"/>
                <a:cs typeface="Courier New"/>
                <a:sym typeface="Courier New"/>
              </a:rPr>
              <a:t>embeddings = OpenAIEmbeddings()</a:t>
            </a:r>
            <a:endParaRPr sz="1100">
              <a:latin typeface="Arial"/>
              <a:ea typeface="Arial"/>
              <a:cs typeface="Arial"/>
              <a:sym typeface="Arial"/>
            </a:endParaRPr>
          </a:p>
          <a:p>
            <a:pPr indent="0" lvl="0" marL="0" rtl="0" algn="l">
              <a:spcBef>
                <a:spcPts val="1200"/>
              </a:spcBef>
              <a:spcAft>
                <a:spcPts val="1200"/>
              </a:spcAft>
              <a:buNone/>
            </a:pPr>
            <a:r>
              <a:t/>
            </a:r>
            <a:endParaRPr/>
          </a:p>
        </p:txBody>
      </p:sp>
      <p:sp>
        <p:nvSpPr>
          <p:cNvPr id="493" name="Google Shape;493;p60"/>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050">
                <a:solidFill>
                  <a:srgbClr val="007400"/>
                </a:solidFill>
                <a:highlight>
                  <a:srgbClr val="F9F9F9"/>
                </a:highlight>
                <a:latin typeface="Courier New"/>
                <a:ea typeface="Courier New"/>
                <a:cs typeface="Courier New"/>
                <a:sym typeface="Courier New"/>
              </a:rPr>
              <a:t># Alternatively, open-source text embedding model hosted on Hugging Face</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007400"/>
                </a:solidFill>
                <a:highlight>
                  <a:srgbClr val="F9F9F9"/>
                </a:highlight>
                <a:latin typeface="Courier New"/>
                <a:ea typeface="Courier New"/>
                <a:cs typeface="Courier New"/>
                <a:sym typeface="Courier New"/>
              </a:rPr>
              <a:t># pip install sentence_transformers</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AA0D91"/>
                </a:solidFill>
                <a:highlight>
                  <a:srgbClr val="F9F9F9"/>
                </a:highlight>
                <a:latin typeface="Courier New"/>
                <a:ea typeface="Courier New"/>
                <a:cs typeface="Courier New"/>
                <a:sym typeface="Courier New"/>
              </a:rPr>
              <a:t>from</a:t>
            </a:r>
            <a:r>
              <a:rPr lang="en-GB" sz="1050">
                <a:solidFill>
                  <a:srgbClr val="242424"/>
                </a:solidFill>
                <a:highlight>
                  <a:srgbClr val="F9F9F9"/>
                </a:highlight>
                <a:latin typeface="Courier New"/>
                <a:ea typeface="Courier New"/>
                <a:cs typeface="Courier New"/>
                <a:sym typeface="Courier New"/>
              </a:rPr>
              <a:t> langchain.embeddings </a:t>
            </a:r>
            <a:r>
              <a:rPr lang="en-GB" sz="1050">
                <a:solidFill>
                  <a:srgbClr val="AA0D91"/>
                </a:solidFill>
                <a:highlight>
                  <a:srgbClr val="F9F9F9"/>
                </a:highlight>
                <a:latin typeface="Courier New"/>
                <a:ea typeface="Courier New"/>
                <a:cs typeface="Courier New"/>
                <a:sym typeface="Courier New"/>
              </a:rPr>
              <a:t>import</a:t>
            </a:r>
            <a:r>
              <a:rPr lang="en-GB" sz="1050">
                <a:solidFill>
                  <a:srgbClr val="242424"/>
                </a:solidFill>
                <a:highlight>
                  <a:srgbClr val="F9F9F9"/>
                </a:highlight>
                <a:latin typeface="Courier New"/>
                <a:ea typeface="Courier New"/>
                <a:cs typeface="Courier New"/>
                <a:sym typeface="Courier New"/>
              </a:rPr>
              <a:t> HuggingFaceEmbeddings</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242424"/>
                </a:solidFill>
                <a:highlight>
                  <a:srgbClr val="F9F9F9"/>
                </a:highlight>
                <a:latin typeface="Courier New"/>
                <a:ea typeface="Courier New"/>
                <a:cs typeface="Courier New"/>
                <a:sym typeface="Courier New"/>
              </a:rPr>
              <a:t>embeddings = HuggingFaceEmbeddings(model_name = </a:t>
            </a:r>
            <a:r>
              <a:rPr lang="en-GB" sz="1050">
                <a:solidFill>
                  <a:srgbClr val="C41A16"/>
                </a:solidFill>
                <a:highlight>
                  <a:srgbClr val="F9F9F9"/>
                </a:highlight>
                <a:latin typeface="Courier New"/>
                <a:ea typeface="Courier New"/>
                <a:cs typeface="Courier New"/>
                <a:sym typeface="Courier New"/>
              </a:rPr>
              <a:t>"sentence-transformers/all-MiniLM-L6-v2"</a:t>
            </a:r>
            <a:r>
              <a:rPr lang="en-GB" sz="1050">
                <a:solidFill>
                  <a:srgbClr val="242424"/>
                </a:solidFill>
                <a:highlight>
                  <a:srgbClr val="F9F9F9"/>
                </a:highlight>
                <a:latin typeface="Courier New"/>
                <a:ea typeface="Courier New"/>
                <a:cs typeface="Courier New"/>
                <a:sym typeface="Courier New"/>
              </a:rPr>
              <a:t>)</a:t>
            </a:r>
            <a:endParaRPr sz="11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050">
                <a:solidFill>
                  <a:srgbClr val="007400"/>
                </a:solidFill>
                <a:highlight>
                  <a:srgbClr val="F9F9F9"/>
                </a:highlight>
                <a:latin typeface="Courier New"/>
                <a:ea typeface="Courier New"/>
                <a:cs typeface="Courier New"/>
                <a:sym typeface="Courier New"/>
              </a:rPr>
              <a:t># The embeddings model takes a text as an input and outputs a list of floats</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50">
                <a:solidFill>
                  <a:srgbClr val="242424"/>
                </a:solidFill>
                <a:highlight>
                  <a:srgbClr val="F9F9F9"/>
                </a:highlight>
                <a:latin typeface="Courier New"/>
                <a:ea typeface="Courier New"/>
                <a:cs typeface="Courier New"/>
                <a:sym typeface="Courier New"/>
              </a:rPr>
              <a:t>text = </a:t>
            </a:r>
            <a:r>
              <a:rPr lang="en-GB" sz="1050">
                <a:solidFill>
                  <a:srgbClr val="C41A16"/>
                </a:solidFill>
                <a:highlight>
                  <a:srgbClr val="F9F9F9"/>
                </a:highlight>
                <a:latin typeface="Courier New"/>
                <a:ea typeface="Courier New"/>
                <a:cs typeface="Courier New"/>
                <a:sym typeface="Courier New"/>
              </a:rPr>
              <a:t>"Alice has a parrot. What animal is Alice's pet?"</a:t>
            </a:r>
            <a:endParaRPr sz="1050">
              <a:solidFill>
                <a:srgbClr val="C41A16"/>
              </a:solidFill>
              <a:highlight>
                <a:srgbClr val="F9F9F9"/>
              </a:highlight>
              <a:latin typeface="Courier New"/>
              <a:ea typeface="Courier New"/>
              <a:cs typeface="Courier New"/>
              <a:sym typeface="Courier New"/>
            </a:endParaRPr>
          </a:p>
          <a:p>
            <a:pPr indent="0" lvl="0" marL="0" rtl="0" algn="l">
              <a:spcBef>
                <a:spcPts val="1200"/>
              </a:spcBef>
              <a:spcAft>
                <a:spcPts val="1200"/>
              </a:spcAft>
              <a:buClr>
                <a:schemeClr val="dk1"/>
              </a:buClr>
              <a:buSzPts val="1100"/>
              <a:buFont typeface="Arial"/>
              <a:buNone/>
            </a:pPr>
            <a:r>
              <a:rPr lang="en-GB" sz="1050">
                <a:solidFill>
                  <a:srgbClr val="242424"/>
                </a:solidFill>
                <a:highlight>
                  <a:srgbClr val="F9F9F9"/>
                </a:highlight>
                <a:latin typeface="Courier New"/>
                <a:ea typeface="Courier New"/>
                <a:cs typeface="Courier New"/>
                <a:sym typeface="Courier New"/>
              </a:rPr>
              <a:t>text_embedding = embeddings.embed_query(text)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Prompt Management</a:t>
            </a:r>
            <a:endParaRPr/>
          </a:p>
        </p:txBody>
      </p:sp>
      <p:pic>
        <p:nvPicPr>
          <p:cNvPr id="499" name="Google Shape;499;p61"/>
          <p:cNvPicPr preferRelativeResize="0"/>
          <p:nvPr/>
        </p:nvPicPr>
        <p:blipFill>
          <a:blip r:embed="rId3">
            <a:alphaModFix/>
          </a:blip>
          <a:stretch>
            <a:fillRect/>
          </a:stretch>
        </p:blipFill>
        <p:spPr>
          <a:xfrm>
            <a:off x="1219200" y="1604425"/>
            <a:ext cx="6858000" cy="2200275"/>
          </a:xfrm>
          <a:prstGeom prst="rect">
            <a:avLst/>
          </a:prstGeom>
          <a:noFill/>
          <a:ln>
            <a:noFill/>
          </a:ln>
        </p:spPr>
      </p:pic>
      <p:sp>
        <p:nvSpPr>
          <p:cNvPr id="500" name="Google Shape;500;p61"/>
          <p:cNvSpPr txBox="1"/>
          <p:nvPr/>
        </p:nvSpPr>
        <p:spPr>
          <a:xfrm>
            <a:off x="1928825" y="3804700"/>
            <a:ext cx="5535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Image Source: </a:t>
            </a:r>
            <a:r>
              <a:rPr lang="en-GB" u="sng">
                <a:solidFill>
                  <a:schemeClr val="hlink"/>
                </a:solidFill>
                <a:hlinkClick r:id="rId4"/>
              </a:rPr>
              <a:t>https://miro.medium.com/v2/resize:fit:720/format:webp/1*m-B8T61sERyREFwx56y3EQ.png</a:t>
            </a:r>
            <a:r>
              <a:rPr lang="en-GB"/>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a:t>
            </a:r>
            <a:endParaRPr/>
          </a:p>
        </p:txBody>
      </p:sp>
      <p:sp>
        <p:nvSpPr>
          <p:cNvPr id="91" name="Google Shape;91;p17"/>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Semiotics</a:t>
            </a:r>
            <a:endParaRPr b="1"/>
          </a:p>
          <a:p>
            <a:pPr indent="0" lvl="0" marL="0" rtl="0" algn="l">
              <a:spcBef>
                <a:spcPts val="1200"/>
              </a:spcBef>
              <a:spcAft>
                <a:spcPts val="0"/>
              </a:spcAft>
              <a:buNone/>
            </a:pPr>
            <a:r>
              <a:rPr lang="en-GB"/>
              <a:t>Early forms of human language used signs and symbols-- often explicit characterization of objects </a:t>
            </a:r>
            <a:endParaRPr/>
          </a:p>
          <a:p>
            <a:pPr indent="0" lvl="0" marL="0" rtl="0" algn="l">
              <a:spcBef>
                <a:spcPts val="1200"/>
              </a:spcBef>
              <a:spcAft>
                <a:spcPts val="0"/>
              </a:spcAft>
              <a:buNone/>
            </a:pPr>
            <a:r>
              <a:rPr lang="en-GB"/>
              <a:t>Study of signs and symbols is called </a:t>
            </a:r>
            <a:r>
              <a:rPr i="1" lang="en-GB"/>
              <a:t>Semiotics</a:t>
            </a:r>
            <a:r>
              <a:rPr lang="en-GB"/>
              <a:t> </a:t>
            </a:r>
            <a:endParaRPr/>
          </a:p>
          <a:p>
            <a:pPr indent="0" lvl="0" marL="0" rtl="0" algn="l">
              <a:spcBef>
                <a:spcPts val="1200"/>
              </a:spcBef>
              <a:spcAft>
                <a:spcPts val="0"/>
              </a:spcAft>
              <a:buNone/>
            </a:pPr>
            <a:r>
              <a:rPr lang="en-GB"/>
              <a:t>Signs can be communicated in various forms including: visual, auditory, tactile, olfactory, or gustatory (taste)</a:t>
            </a:r>
            <a:endParaRPr/>
          </a:p>
          <a:p>
            <a:pPr indent="0" lvl="0" marL="0" rtl="0" algn="l">
              <a:spcBef>
                <a:spcPts val="1200"/>
              </a:spcBef>
              <a:spcAft>
                <a:spcPts val="1200"/>
              </a:spcAft>
              <a:buNone/>
            </a:pPr>
            <a:r>
              <a:rPr lang="en-GB"/>
              <a:t>Semiotics still used in different forms today (colour coding, traffic signs, etc.) </a:t>
            </a:r>
            <a:endParaRPr/>
          </a:p>
        </p:txBody>
      </p:sp>
      <p:sp>
        <p:nvSpPr>
          <p:cNvPr id="92" name="Google Shape;92;p17"/>
          <p:cNvSpPr txBox="1"/>
          <p:nvPr>
            <p:ph idx="2" type="body"/>
          </p:nvPr>
        </p:nvSpPr>
        <p:spPr>
          <a:xfrm>
            <a:off x="4832400" y="3689325"/>
            <a:ext cx="3999900" cy="88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Bhimbetka rock paintings, Madhya Pradesh, ca 8000 BCE. Image Source: Wikipedia</a:t>
            </a:r>
            <a:endParaRPr/>
          </a:p>
        </p:txBody>
      </p:sp>
      <p:pic>
        <p:nvPicPr>
          <p:cNvPr id="93" name="Google Shape;93;p17"/>
          <p:cNvPicPr preferRelativeResize="0"/>
          <p:nvPr/>
        </p:nvPicPr>
        <p:blipFill>
          <a:blip r:embed="rId3">
            <a:alphaModFix/>
          </a:blip>
          <a:stretch>
            <a:fillRect/>
          </a:stretch>
        </p:blipFill>
        <p:spPr>
          <a:xfrm>
            <a:off x="4677400" y="1061309"/>
            <a:ext cx="3999899" cy="255181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Prompt Templates</a:t>
            </a:r>
            <a:endParaRPr/>
          </a:p>
        </p:txBody>
      </p:sp>
      <p:sp>
        <p:nvSpPr>
          <p:cNvPr id="506" name="Google Shape;506;p62"/>
          <p:cNvSpPr txBox="1"/>
          <p:nvPr>
            <p:ph idx="1" type="body"/>
          </p:nvPr>
        </p:nvSpPr>
        <p:spPr>
          <a:xfrm>
            <a:off x="311700" y="1225225"/>
            <a:ext cx="30072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Enables creation of a class of prompt patterns by parametrizing specific details. </a:t>
            </a:r>
            <a:endParaRPr/>
          </a:p>
          <a:p>
            <a:pPr indent="0" lvl="0" marL="0" rtl="0" algn="l">
              <a:spcBef>
                <a:spcPts val="1200"/>
              </a:spcBef>
              <a:spcAft>
                <a:spcPts val="0"/>
              </a:spcAft>
              <a:buNone/>
            </a:pPr>
            <a:r>
              <a:rPr lang="en-GB"/>
              <a:t>Templates can help in zero-shot prompt settings, where input variable may be some entity on which the LLM was not trained 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507" name="Google Shape;507;p62"/>
          <p:cNvPicPr preferRelativeResize="0"/>
          <p:nvPr/>
        </p:nvPicPr>
        <p:blipFill>
          <a:blip r:embed="rId3">
            <a:alphaModFix/>
          </a:blip>
          <a:stretch>
            <a:fillRect/>
          </a:stretch>
        </p:blipFill>
        <p:spPr>
          <a:xfrm>
            <a:off x="3243425" y="1091371"/>
            <a:ext cx="5900576" cy="1704775"/>
          </a:xfrm>
          <a:prstGeom prst="rect">
            <a:avLst/>
          </a:prstGeom>
          <a:noFill/>
          <a:ln>
            <a:noFill/>
          </a:ln>
        </p:spPr>
      </p:pic>
      <p:pic>
        <p:nvPicPr>
          <p:cNvPr id="508" name="Google Shape;508;p62"/>
          <p:cNvPicPr preferRelativeResize="0"/>
          <p:nvPr/>
        </p:nvPicPr>
        <p:blipFill>
          <a:blip r:embed="rId4">
            <a:alphaModFix/>
          </a:blip>
          <a:stretch>
            <a:fillRect/>
          </a:stretch>
        </p:blipFill>
        <p:spPr>
          <a:xfrm>
            <a:off x="3318900" y="2918500"/>
            <a:ext cx="3889500" cy="326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Prompt Template: Few-shot scenarios</a:t>
            </a:r>
            <a:endParaRPr/>
          </a:p>
        </p:txBody>
      </p:sp>
      <p:sp>
        <p:nvSpPr>
          <p:cNvPr id="514" name="Google Shape;514;p63"/>
          <p:cNvSpPr txBox="1"/>
          <p:nvPr>
            <p:ph idx="2" type="body"/>
          </p:nvPr>
        </p:nvSpPr>
        <p:spPr>
          <a:xfrm>
            <a:off x="4832400" y="1299025"/>
            <a:ext cx="3999900" cy="328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FewShotTemplate helps creating a few sample examples of patterns we wish to train the LLM on, which are then presented as a prompt. </a:t>
            </a:r>
            <a:endParaRPr/>
          </a:p>
        </p:txBody>
      </p:sp>
      <p:pic>
        <p:nvPicPr>
          <p:cNvPr id="515" name="Google Shape;515;p63"/>
          <p:cNvPicPr preferRelativeResize="0"/>
          <p:nvPr/>
        </p:nvPicPr>
        <p:blipFill>
          <a:blip r:embed="rId3">
            <a:alphaModFix/>
          </a:blip>
          <a:stretch>
            <a:fillRect/>
          </a:stretch>
        </p:blipFill>
        <p:spPr>
          <a:xfrm>
            <a:off x="311700" y="1147225"/>
            <a:ext cx="3541704" cy="3873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Creating LangChains</a:t>
            </a:r>
            <a:endParaRPr/>
          </a:p>
        </p:txBody>
      </p:sp>
      <p:pic>
        <p:nvPicPr>
          <p:cNvPr id="521" name="Google Shape;521;p64"/>
          <p:cNvPicPr preferRelativeResize="0"/>
          <p:nvPr/>
        </p:nvPicPr>
        <p:blipFill>
          <a:blip r:embed="rId3">
            <a:alphaModFix/>
          </a:blip>
          <a:stretch>
            <a:fillRect/>
          </a:stretch>
        </p:blipFill>
        <p:spPr>
          <a:xfrm>
            <a:off x="152400" y="1299625"/>
            <a:ext cx="3924300" cy="990600"/>
          </a:xfrm>
          <a:prstGeom prst="rect">
            <a:avLst/>
          </a:prstGeom>
          <a:noFill/>
          <a:ln>
            <a:noFill/>
          </a:ln>
        </p:spPr>
      </p:pic>
      <p:pic>
        <p:nvPicPr>
          <p:cNvPr id="522" name="Google Shape;522;p64"/>
          <p:cNvPicPr preferRelativeResize="0"/>
          <p:nvPr/>
        </p:nvPicPr>
        <p:blipFill>
          <a:blip r:embed="rId4">
            <a:alphaModFix/>
          </a:blip>
          <a:stretch>
            <a:fillRect/>
          </a:stretch>
        </p:blipFill>
        <p:spPr>
          <a:xfrm>
            <a:off x="152400" y="2442625"/>
            <a:ext cx="6067425" cy="1838325"/>
          </a:xfrm>
          <a:prstGeom prst="rect">
            <a:avLst/>
          </a:prstGeom>
          <a:noFill/>
          <a:ln>
            <a:noFill/>
          </a:ln>
        </p:spPr>
      </p:pic>
      <p:sp>
        <p:nvSpPr>
          <p:cNvPr id="523" name="Google Shape;523;p64"/>
          <p:cNvSpPr txBox="1"/>
          <p:nvPr>
            <p:ph idx="2" type="body"/>
          </p:nvPr>
        </p:nvSpPr>
        <p:spPr>
          <a:xfrm>
            <a:off x="4832400" y="1225225"/>
            <a:ext cx="3999900" cy="95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Create an LLM and prompt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Creating LangChains</a:t>
            </a:r>
            <a:endParaRPr/>
          </a:p>
        </p:txBody>
      </p:sp>
      <p:sp>
        <p:nvSpPr>
          <p:cNvPr id="529" name="Google Shape;529;p65"/>
          <p:cNvSpPr txBox="1"/>
          <p:nvPr>
            <p:ph idx="2" type="body"/>
          </p:nvPr>
        </p:nvSpPr>
        <p:spPr>
          <a:xfrm>
            <a:off x="5721675" y="1225225"/>
            <a:ext cx="31107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First element of the chain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Second element of the chain </a:t>
            </a:r>
            <a:endParaRPr/>
          </a:p>
          <a:p>
            <a:pPr indent="0" lvl="0" marL="0" rtl="0" algn="l">
              <a:spcBef>
                <a:spcPts val="1200"/>
              </a:spcBef>
              <a:spcAft>
                <a:spcPts val="1200"/>
              </a:spcAft>
              <a:buNone/>
            </a:pPr>
            <a:r>
              <a:t/>
            </a:r>
            <a:endParaRPr/>
          </a:p>
        </p:txBody>
      </p:sp>
      <p:pic>
        <p:nvPicPr>
          <p:cNvPr id="530" name="Google Shape;530;p65"/>
          <p:cNvPicPr preferRelativeResize="0"/>
          <p:nvPr/>
        </p:nvPicPr>
        <p:blipFill>
          <a:blip r:embed="rId3">
            <a:alphaModFix/>
          </a:blip>
          <a:stretch>
            <a:fillRect/>
          </a:stretch>
        </p:blipFill>
        <p:spPr>
          <a:xfrm>
            <a:off x="311700" y="1225225"/>
            <a:ext cx="3758049" cy="1316806"/>
          </a:xfrm>
          <a:prstGeom prst="rect">
            <a:avLst/>
          </a:prstGeom>
          <a:noFill/>
          <a:ln>
            <a:noFill/>
          </a:ln>
        </p:spPr>
      </p:pic>
      <p:pic>
        <p:nvPicPr>
          <p:cNvPr id="531" name="Google Shape;531;p65"/>
          <p:cNvPicPr preferRelativeResize="0"/>
          <p:nvPr/>
        </p:nvPicPr>
        <p:blipFill>
          <a:blip r:embed="rId4">
            <a:alphaModFix/>
          </a:blip>
          <a:stretch>
            <a:fillRect/>
          </a:stretch>
        </p:blipFill>
        <p:spPr>
          <a:xfrm>
            <a:off x="311700" y="2815550"/>
            <a:ext cx="3758051" cy="234487"/>
          </a:xfrm>
          <a:prstGeom prst="rect">
            <a:avLst/>
          </a:prstGeom>
          <a:noFill/>
          <a:ln>
            <a:noFill/>
          </a:ln>
        </p:spPr>
      </p:pic>
      <p:pic>
        <p:nvPicPr>
          <p:cNvPr id="532" name="Google Shape;532;p65"/>
          <p:cNvPicPr preferRelativeResize="0"/>
          <p:nvPr/>
        </p:nvPicPr>
        <p:blipFill>
          <a:blip r:embed="rId5">
            <a:alphaModFix/>
          </a:blip>
          <a:stretch>
            <a:fillRect/>
          </a:stretch>
        </p:blipFill>
        <p:spPr>
          <a:xfrm>
            <a:off x="310300" y="3201171"/>
            <a:ext cx="4674400" cy="1940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Accessing External Documents</a:t>
            </a:r>
            <a:endParaRPr/>
          </a:p>
        </p:txBody>
      </p:sp>
      <p:sp>
        <p:nvSpPr>
          <p:cNvPr id="538" name="Google Shape;538;p66"/>
          <p:cNvSpPr txBox="1"/>
          <p:nvPr>
            <p:ph idx="2" type="body"/>
          </p:nvPr>
        </p:nvSpPr>
        <p:spPr>
          <a:xfrm>
            <a:off x="4984800" y="2961425"/>
            <a:ext cx="3999900" cy="16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Step 1: Load documents using document_loaders set of library functions</a:t>
            </a:r>
            <a:endParaRPr/>
          </a:p>
          <a:p>
            <a:pPr indent="0" lvl="0" marL="0" rtl="0" algn="l">
              <a:spcBef>
                <a:spcPts val="1200"/>
              </a:spcBef>
              <a:spcAft>
                <a:spcPts val="1200"/>
              </a:spcAft>
              <a:buNone/>
            </a:pPr>
            <a:r>
              <a:rPr lang="en-GB"/>
              <a:t>Step 2: Convert your document into a set of embeddings and store them in a vector store</a:t>
            </a:r>
            <a:endParaRPr/>
          </a:p>
        </p:txBody>
      </p:sp>
      <p:pic>
        <p:nvPicPr>
          <p:cNvPr id="539" name="Google Shape;539;p66"/>
          <p:cNvPicPr preferRelativeResize="0"/>
          <p:nvPr/>
        </p:nvPicPr>
        <p:blipFill>
          <a:blip r:embed="rId3">
            <a:alphaModFix/>
          </a:blip>
          <a:stretch>
            <a:fillRect/>
          </a:stretch>
        </p:blipFill>
        <p:spPr>
          <a:xfrm>
            <a:off x="0" y="1225225"/>
            <a:ext cx="6525101" cy="1736200"/>
          </a:xfrm>
          <a:prstGeom prst="rect">
            <a:avLst/>
          </a:prstGeom>
          <a:noFill/>
          <a:ln>
            <a:noFill/>
          </a:ln>
        </p:spPr>
      </p:pic>
      <p:pic>
        <p:nvPicPr>
          <p:cNvPr id="540" name="Google Shape;540;p66"/>
          <p:cNvPicPr preferRelativeResize="0"/>
          <p:nvPr/>
        </p:nvPicPr>
        <p:blipFill>
          <a:blip r:embed="rId4">
            <a:alphaModFix/>
          </a:blip>
          <a:stretch>
            <a:fillRect/>
          </a:stretch>
        </p:blipFill>
        <p:spPr>
          <a:xfrm>
            <a:off x="108175" y="3039425"/>
            <a:ext cx="4870125" cy="1334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Accessing External Documents</a:t>
            </a:r>
            <a:endParaRPr/>
          </a:p>
        </p:txBody>
      </p:sp>
      <p:sp>
        <p:nvSpPr>
          <p:cNvPr id="546" name="Google Shape;546;p67"/>
          <p:cNvSpPr txBox="1"/>
          <p:nvPr>
            <p:ph idx="2" type="body"/>
          </p:nvPr>
        </p:nvSpPr>
        <p:spPr>
          <a:xfrm>
            <a:off x="4863800" y="2411725"/>
            <a:ext cx="4425600" cy="1100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a:t>Retriever service using external documents</a:t>
            </a:r>
            <a:endParaRPr/>
          </a:p>
          <a:p>
            <a:pPr indent="0" lvl="0" marL="0" rtl="0" algn="l">
              <a:spcBef>
                <a:spcPts val="1200"/>
              </a:spcBef>
              <a:spcAft>
                <a:spcPts val="0"/>
              </a:spcAft>
              <a:buNone/>
            </a:pPr>
            <a:r>
              <a:rPr lang="en-GB"/>
              <a:t>Here, db is the vectorstore created earlier</a:t>
            </a:r>
            <a:endParaRPr/>
          </a:p>
          <a:p>
            <a:pPr indent="0" lvl="0" marL="0" rtl="0" algn="l">
              <a:spcBef>
                <a:spcPts val="1200"/>
              </a:spcBef>
              <a:spcAft>
                <a:spcPts val="1200"/>
              </a:spcAft>
              <a:buNone/>
            </a:pPr>
            <a:r>
              <a:rPr lang="en-GB"/>
              <a:t>Retriever service takes a dictionary comprising of a key “query” and returns results in another key entry called “result”  </a:t>
            </a:r>
            <a:endParaRPr/>
          </a:p>
        </p:txBody>
      </p:sp>
      <p:pic>
        <p:nvPicPr>
          <p:cNvPr id="547" name="Google Shape;547;p67"/>
          <p:cNvPicPr preferRelativeResize="0"/>
          <p:nvPr/>
        </p:nvPicPr>
        <p:blipFill>
          <a:blip r:embed="rId3">
            <a:alphaModFix/>
          </a:blip>
          <a:stretch>
            <a:fillRect/>
          </a:stretch>
        </p:blipFill>
        <p:spPr>
          <a:xfrm>
            <a:off x="152400" y="1181494"/>
            <a:ext cx="4679999" cy="362763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Creating Conversations</a:t>
            </a:r>
            <a:endParaRPr/>
          </a:p>
        </p:txBody>
      </p:sp>
      <p:sp>
        <p:nvSpPr>
          <p:cNvPr id="553" name="Google Shape;553;p68"/>
          <p:cNvSpPr txBox="1"/>
          <p:nvPr>
            <p:ph idx="2" type="body"/>
          </p:nvPr>
        </p:nvSpPr>
        <p:spPr>
          <a:xfrm>
            <a:off x="5832950" y="1147225"/>
            <a:ext cx="2962200" cy="1368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Conversations require a persistent interaction state, unlike Q&amp;A, which are one-off interactions </a:t>
            </a:r>
            <a:endParaRPr/>
          </a:p>
          <a:p>
            <a:pPr indent="0" lvl="0" marL="0" rtl="0" algn="l">
              <a:spcBef>
                <a:spcPts val="1200"/>
              </a:spcBef>
              <a:spcAft>
                <a:spcPts val="1200"/>
              </a:spcAft>
              <a:buNone/>
            </a:pPr>
            <a:r>
              <a:rPr lang="en-GB"/>
              <a:t>ConversationChain library can be used to chain multiple interactions to form a conversation</a:t>
            </a:r>
            <a:endParaRPr/>
          </a:p>
        </p:txBody>
      </p:sp>
      <p:pic>
        <p:nvPicPr>
          <p:cNvPr id="554" name="Google Shape;554;p68"/>
          <p:cNvPicPr preferRelativeResize="0"/>
          <p:nvPr/>
        </p:nvPicPr>
        <p:blipFill>
          <a:blip r:embed="rId3">
            <a:alphaModFix/>
          </a:blip>
          <a:stretch>
            <a:fillRect/>
          </a:stretch>
        </p:blipFill>
        <p:spPr>
          <a:xfrm>
            <a:off x="152400" y="1299625"/>
            <a:ext cx="5680550" cy="831300"/>
          </a:xfrm>
          <a:prstGeom prst="rect">
            <a:avLst/>
          </a:prstGeom>
          <a:noFill/>
          <a:ln>
            <a:noFill/>
          </a:ln>
        </p:spPr>
      </p:pic>
      <p:pic>
        <p:nvPicPr>
          <p:cNvPr id="555" name="Google Shape;555;p68"/>
          <p:cNvPicPr preferRelativeResize="0"/>
          <p:nvPr/>
        </p:nvPicPr>
        <p:blipFill>
          <a:blip r:embed="rId4">
            <a:alphaModFix/>
          </a:blip>
          <a:stretch>
            <a:fillRect/>
          </a:stretch>
        </p:blipFill>
        <p:spPr>
          <a:xfrm>
            <a:off x="152400" y="3335000"/>
            <a:ext cx="6581426" cy="1198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LangChain Agents</a:t>
            </a:r>
            <a:endParaRPr/>
          </a:p>
        </p:txBody>
      </p:sp>
      <p:sp>
        <p:nvSpPr>
          <p:cNvPr id="561" name="Google Shape;561;p69"/>
          <p:cNvSpPr txBox="1"/>
          <p:nvPr>
            <p:ph idx="2" type="body"/>
          </p:nvPr>
        </p:nvSpPr>
        <p:spPr>
          <a:xfrm>
            <a:off x="6282050" y="2679675"/>
            <a:ext cx="2903400" cy="952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1100"/>
              <a:t>LangChain agents can be used to connect to external sources and perform calculations</a:t>
            </a:r>
            <a:endParaRPr sz="1100"/>
          </a:p>
          <a:p>
            <a:pPr indent="0" lvl="0" marL="0" rtl="0" algn="l">
              <a:spcBef>
                <a:spcPts val="1200"/>
              </a:spcBef>
              <a:spcAft>
                <a:spcPts val="1200"/>
              </a:spcAft>
              <a:buNone/>
            </a:pPr>
            <a:r>
              <a:rPr lang="en-GB" sz="1100"/>
              <a:t>Note, LLM in this example needs to be OpenAI. Does not work on Google T5 </a:t>
            </a:r>
            <a:endParaRPr sz="1100"/>
          </a:p>
        </p:txBody>
      </p:sp>
      <p:pic>
        <p:nvPicPr>
          <p:cNvPr id="562" name="Google Shape;562;p69"/>
          <p:cNvPicPr preferRelativeResize="0"/>
          <p:nvPr/>
        </p:nvPicPr>
        <p:blipFill>
          <a:blip r:embed="rId3">
            <a:alphaModFix/>
          </a:blip>
          <a:stretch>
            <a:fillRect/>
          </a:stretch>
        </p:blipFill>
        <p:spPr>
          <a:xfrm>
            <a:off x="152400" y="1147225"/>
            <a:ext cx="6129662" cy="2869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0"/>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End of Mandate 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a:t>
            </a:r>
            <a:endParaRPr/>
          </a:p>
        </p:txBody>
      </p:sp>
      <p:sp>
        <p:nvSpPr>
          <p:cNvPr id="99" name="Google Shape;99;p18"/>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Semiotics </a:t>
            </a:r>
            <a:endParaRPr b="1"/>
          </a:p>
          <a:p>
            <a:pPr indent="0" lvl="0" marL="0" rtl="0" algn="l">
              <a:spcBef>
                <a:spcPts val="1200"/>
              </a:spcBef>
              <a:spcAft>
                <a:spcPts val="0"/>
              </a:spcAft>
              <a:buNone/>
            </a:pPr>
            <a:r>
              <a:rPr lang="en-GB"/>
              <a:t>East Asian linguistic constructs influenced by semiotics to represent concepts directly </a:t>
            </a:r>
            <a:endParaRPr/>
          </a:p>
          <a:p>
            <a:pPr indent="0" lvl="0" marL="0" rtl="0" algn="l">
              <a:spcBef>
                <a:spcPts val="1200"/>
              </a:spcBef>
              <a:spcAft>
                <a:spcPts val="0"/>
              </a:spcAft>
              <a:buNone/>
            </a:pPr>
            <a:r>
              <a:rPr lang="en-GB"/>
              <a:t>Individual letters in such a language are called logograms-- representing words, morphemes or entire concepts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t/>
            </a:r>
            <a:endParaRPr/>
          </a:p>
        </p:txBody>
      </p:sp>
      <p:sp>
        <p:nvSpPr>
          <p:cNvPr id="100" name="Google Shape;100;p18"/>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Chinese translations for the following terms show semiotic representations: </a:t>
            </a:r>
            <a:endParaRPr/>
          </a:p>
          <a:p>
            <a:pPr indent="0" lvl="0" marL="0" rtl="0" algn="l">
              <a:spcBef>
                <a:spcPts val="1200"/>
              </a:spcBef>
              <a:spcAft>
                <a:spcPts val="0"/>
              </a:spcAft>
              <a:buNone/>
            </a:pPr>
            <a:r>
              <a:rPr lang="en-GB"/>
              <a:t>Big: </a:t>
            </a:r>
            <a:r>
              <a:rPr lang="en-GB"/>
              <a:t>大 (Da) </a:t>
            </a:r>
            <a:endParaRPr/>
          </a:p>
          <a:p>
            <a:pPr indent="0" lvl="0" marL="0" rtl="0" algn="l">
              <a:spcBef>
                <a:spcPts val="1200"/>
              </a:spcBef>
              <a:spcAft>
                <a:spcPts val="0"/>
              </a:spcAft>
              <a:buNone/>
            </a:pPr>
            <a:r>
              <a:rPr lang="en-GB"/>
              <a:t>Small: 小 (Xiao) </a:t>
            </a:r>
            <a:endParaRPr/>
          </a:p>
          <a:p>
            <a:pPr indent="0" lvl="0" marL="0" rtl="0" algn="l">
              <a:spcBef>
                <a:spcPts val="1200"/>
              </a:spcBef>
              <a:spcAft>
                <a:spcPts val="0"/>
              </a:spcAft>
              <a:buNone/>
            </a:pPr>
            <a:r>
              <a:rPr lang="en-GB"/>
              <a:t>Main Door: 大门 (Da Men)</a:t>
            </a:r>
            <a:endParaRPr/>
          </a:p>
          <a:p>
            <a:pPr indent="0" lvl="0" marL="0" rtl="0" algn="l">
              <a:spcBef>
                <a:spcPts val="1200"/>
              </a:spcBef>
              <a:spcAft>
                <a:spcPts val="0"/>
              </a:spcAft>
              <a:buNone/>
            </a:pPr>
            <a:r>
              <a:rPr lang="en-GB"/>
              <a:t>Country: 国 (Guo) </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a:t>
            </a:r>
            <a:endParaRPr/>
          </a:p>
        </p:txBody>
      </p:sp>
      <p:sp>
        <p:nvSpPr>
          <p:cNvPr id="106" name="Google Shape;106;p19"/>
          <p:cNvSpPr txBox="1"/>
          <p:nvPr>
            <p:ph idx="1" type="body"/>
          </p:nvPr>
        </p:nvSpPr>
        <p:spPr>
          <a:xfrm>
            <a:off x="311700" y="1225225"/>
            <a:ext cx="43875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t>Glyphs and Alphabet </a:t>
            </a:r>
            <a:endParaRPr b="1"/>
          </a:p>
          <a:p>
            <a:pPr indent="0" lvl="0" marL="0" rtl="0" algn="l">
              <a:spcBef>
                <a:spcPts val="1200"/>
              </a:spcBef>
              <a:spcAft>
                <a:spcPts val="0"/>
              </a:spcAft>
              <a:buNone/>
            </a:pPr>
            <a:r>
              <a:rPr lang="en-GB"/>
              <a:t>Many ancient cultures like Egypt, Babylonia, </a:t>
            </a:r>
            <a:r>
              <a:rPr lang="en-GB"/>
              <a:t>Mesopotamia</a:t>
            </a:r>
            <a:r>
              <a:rPr lang="en-GB"/>
              <a:t>, developed derivative meanings when pictograms are combined together. </a:t>
            </a:r>
            <a:endParaRPr/>
          </a:p>
          <a:p>
            <a:pPr indent="0" lvl="0" marL="0" rtl="0" algn="l">
              <a:spcBef>
                <a:spcPts val="1200"/>
              </a:spcBef>
              <a:spcAft>
                <a:spcPts val="0"/>
              </a:spcAft>
              <a:buNone/>
            </a:pPr>
            <a:r>
              <a:rPr lang="en-GB"/>
              <a:t>These are called hieroglyphs and are the precursor to modern alphabet. </a:t>
            </a:r>
            <a:endParaRPr/>
          </a:p>
          <a:p>
            <a:pPr indent="0" lvl="0" marL="0" rtl="0" algn="l">
              <a:spcBef>
                <a:spcPts val="1200"/>
              </a:spcBef>
              <a:spcAft>
                <a:spcPts val="0"/>
              </a:spcAft>
              <a:buNone/>
            </a:pPr>
            <a:r>
              <a:rPr lang="en-GB"/>
              <a:t>Example: </a:t>
            </a:r>
            <a:endParaRPr/>
          </a:p>
          <a:p>
            <a:pPr indent="0" lvl="0" marL="0" rtl="0" algn="l">
              <a:spcBef>
                <a:spcPts val="1200"/>
              </a:spcBef>
              <a:spcAft>
                <a:spcPts val="0"/>
              </a:spcAft>
              <a:buNone/>
            </a:pPr>
            <a:r>
              <a:rPr lang="en-GB"/>
              <a:t>        p</a:t>
            </a:r>
            <a:r>
              <a:rPr lang="en-GB"/>
              <a:t>ronounced</a:t>
            </a:r>
            <a:r>
              <a:rPr lang="en-GB"/>
              <a:t> st represents a seat or throne</a:t>
            </a:r>
            <a:endParaRPr/>
          </a:p>
          <a:p>
            <a:pPr indent="0" lvl="0" marL="0" rtl="0" algn="l">
              <a:spcBef>
                <a:spcPts val="1200"/>
              </a:spcBef>
              <a:spcAft>
                <a:spcPts val="1200"/>
              </a:spcAft>
              <a:buNone/>
            </a:pPr>
            <a:r>
              <a:rPr lang="en-GB"/>
              <a:t>           Joined with a representation of a structure, indicates a house</a:t>
            </a:r>
            <a:endParaRPr/>
          </a:p>
        </p:txBody>
      </p:sp>
      <p:sp>
        <p:nvSpPr>
          <p:cNvPr id="107" name="Google Shape;107;p19"/>
          <p:cNvSpPr txBox="1"/>
          <p:nvPr>
            <p:ph idx="2" type="body"/>
          </p:nvPr>
        </p:nvSpPr>
        <p:spPr>
          <a:xfrm>
            <a:off x="4832400" y="3554675"/>
            <a:ext cx="3999900" cy="10245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GB"/>
              <a:t>By William Matthew Flinders Petrie ((3 June 1853 – 28 July 1942) - A history of Egypt Published in 1894, Public Domain, </a:t>
            </a:r>
            <a:r>
              <a:rPr lang="en-GB" u="sng">
                <a:solidFill>
                  <a:schemeClr val="hlink"/>
                </a:solidFill>
                <a:hlinkClick r:id="rId3"/>
              </a:rPr>
              <a:t>https://commons.wikimedia.org/w/index.php?curid=77728681</a:t>
            </a:r>
            <a:r>
              <a:rPr lang="en-GB"/>
              <a:t> </a:t>
            </a:r>
            <a:endParaRPr/>
          </a:p>
        </p:txBody>
      </p:sp>
      <p:pic>
        <p:nvPicPr>
          <p:cNvPr id="108" name="Google Shape;108;p19"/>
          <p:cNvPicPr preferRelativeResize="0"/>
          <p:nvPr/>
        </p:nvPicPr>
        <p:blipFill>
          <a:blip r:embed="rId4">
            <a:alphaModFix/>
          </a:blip>
          <a:stretch>
            <a:fillRect/>
          </a:stretch>
        </p:blipFill>
        <p:spPr>
          <a:xfrm>
            <a:off x="4755650" y="315925"/>
            <a:ext cx="4153400" cy="2995650"/>
          </a:xfrm>
          <a:prstGeom prst="rect">
            <a:avLst/>
          </a:prstGeom>
          <a:noFill/>
          <a:ln>
            <a:noFill/>
          </a:ln>
        </p:spPr>
      </p:pic>
      <p:pic>
        <p:nvPicPr>
          <p:cNvPr id="109" name="Google Shape;109;p19"/>
          <p:cNvPicPr preferRelativeResize="0"/>
          <p:nvPr/>
        </p:nvPicPr>
        <p:blipFill>
          <a:blip r:embed="rId5">
            <a:alphaModFix/>
          </a:blip>
          <a:stretch>
            <a:fillRect/>
          </a:stretch>
        </p:blipFill>
        <p:spPr>
          <a:xfrm>
            <a:off x="533400" y="3512425"/>
            <a:ext cx="122909" cy="259475"/>
          </a:xfrm>
          <a:prstGeom prst="rect">
            <a:avLst/>
          </a:prstGeom>
          <a:noFill/>
          <a:ln>
            <a:noFill/>
          </a:ln>
        </p:spPr>
      </p:pic>
      <p:pic>
        <p:nvPicPr>
          <p:cNvPr id="110" name="Google Shape;110;p19"/>
          <p:cNvPicPr preferRelativeResize="0"/>
          <p:nvPr/>
        </p:nvPicPr>
        <p:blipFill>
          <a:blip r:embed="rId6">
            <a:alphaModFix/>
          </a:blip>
          <a:stretch>
            <a:fillRect/>
          </a:stretch>
        </p:blipFill>
        <p:spPr>
          <a:xfrm>
            <a:off x="533400" y="3969625"/>
            <a:ext cx="295275" cy="152400"/>
          </a:xfrm>
          <a:prstGeom prst="rect">
            <a:avLst/>
          </a:prstGeom>
          <a:noFill/>
          <a:ln>
            <a:noFill/>
          </a:ln>
        </p:spPr>
      </p:pic>
      <p:pic>
        <p:nvPicPr>
          <p:cNvPr id="111" name="Google Shape;111;p19"/>
          <p:cNvPicPr preferRelativeResize="0"/>
          <p:nvPr/>
        </p:nvPicPr>
        <p:blipFill>
          <a:blip r:embed="rId5">
            <a:alphaModFix/>
          </a:blip>
          <a:stretch>
            <a:fillRect/>
          </a:stretch>
        </p:blipFill>
        <p:spPr>
          <a:xfrm>
            <a:off x="304800" y="3893425"/>
            <a:ext cx="122909" cy="25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a:t>
            </a:r>
            <a:endParaRPr/>
          </a:p>
        </p:txBody>
      </p:sp>
      <p:sp>
        <p:nvSpPr>
          <p:cNvPr id="117" name="Google Shape;117;p20"/>
          <p:cNvSpPr txBox="1"/>
          <p:nvPr>
            <p:ph idx="1" type="body"/>
          </p:nvPr>
        </p:nvSpPr>
        <p:spPr>
          <a:xfrm>
            <a:off x="311700" y="1225225"/>
            <a:ext cx="3999900" cy="33540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GB"/>
              <a:t>Morphemes, Phonetics and Actors </a:t>
            </a:r>
            <a:endParaRPr b="1"/>
          </a:p>
          <a:p>
            <a:pPr indent="0" lvl="0" marL="0" rtl="0" algn="l">
              <a:spcBef>
                <a:spcPts val="1200"/>
              </a:spcBef>
              <a:spcAft>
                <a:spcPts val="0"/>
              </a:spcAft>
              <a:buNone/>
            </a:pPr>
            <a:r>
              <a:rPr lang="en-GB"/>
              <a:t>Most Indian languages developed from the formal model of Classical Sanskrit, developed by Panini in his work, Asthadhyayi dating back to 6th century BCE</a:t>
            </a:r>
            <a:endParaRPr/>
          </a:p>
          <a:p>
            <a:pPr indent="0" lvl="0" marL="0" rtl="0" algn="l">
              <a:spcBef>
                <a:spcPts val="1200"/>
              </a:spcBef>
              <a:spcAft>
                <a:spcPts val="0"/>
              </a:spcAft>
              <a:buNone/>
            </a:pPr>
            <a:r>
              <a:rPr lang="en-GB"/>
              <a:t>Sam-skrut literally means “arranged well together” </a:t>
            </a:r>
            <a:endParaRPr/>
          </a:p>
          <a:p>
            <a:pPr indent="0" lvl="0" marL="0" rtl="0" algn="l">
              <a:spcBef>
                <a:spcPts val="1200"/>
              </a:spcBef>
              <a:spcAft>
                <a:spcPts val="0"/>
              </a:spcAft>
              <a:buNone/>
            </a:pPr>
            <a:r>
              <a:rPr lang="en-GB"/>
              <a:t>Language organized using the following constructs: </a:t>
            </a:r>
            <a:endParaRPr/>
          </a:p>
          <a:p>
            <a:pPr indent="-304165" lvl="0" marL="457200" rtl="0" algn="l">
              <a:spcBef>
                <a:spcPts val="1200"/>
              </a:spcBef>
              <a:spcAft>
                <a:spcPts val="0"/>
              </a:spcAft>
              <a:buSzPct val="100000"/>
              <a:buChar char="●"/>
            </a:pPr>
            <a:r>
              <a:rPr lang="en-GB"/>
              <a:t>Vowels</a:t>
            </a:r>
            <a:endParaRPr/>
          </a:p>
          <a:p>
            <a:pPr indent="-304165" lvl="0" marL="457200" rtl="0" algn="l">
              <a:spcBef>
                <a:spcPts val="0"/>
              </a:spcBef>
              <a:spcAft>
                <a:spcPts val="0"/>
              </a:spcAft>
              <a:buSzPct val="100000"/>
              <a:buChar char="●"/>
            </a:pPr>
            <a:r>
              <a:rPr lang="en-GB"/>
              <a:t>Consonants organized based on sounds coming from different parts of our mouth </a:t>
            </a:r>
            <a:endParaRPr/>
          </a:p>
          <a:p>
            <a:pPr indent="-304165" lvl="0" marL="457200" rtl="0" algn="l">
              <a:spcBef>
                <a:spcPts val="0"/>
              </a:spcBef>
              <a:spcAft>
                <a:spcPts val="0"/>
              </a:spcAft>
              <a:buSzPct val="100000"/>
              <a:buChar char="●"/>
            </a:pPr>
            <a:r>
              <a:rPr lang="en-GB"/>
              <a:t>Morphological forms of vowels and consonants to build syllables (no need for spelling) </a:t>
            </a:r>
            <a:endParaRPr/>
          </a:p>
          <a:p>
            <a:pPr indent="-304165" lvl="0" marL="457200" rtl="0" algn="l">
              <a:spcBef>
                <a:spcPts val="0"/>
              </a:spcBef>
              <a:spcAft>
                <a:spcPts val="0"/>
              </a:spcAft>
              <a:buSzPct val="100000"/>
              <a:buChar char="●"/>
            </a:pPr>
            <a:r>
              <a:rPr lang="en-GB"/>
              <a:t>Morphological forms of words to indicate their role (Karaka-Vibhakti) and agglutination</a:t>
            </a:r>
            <a:endParaRPr/>
          </a:p>
        </p:txBody>
      </p:sp>
      <p:sp>
        <p:nvSpPr>
          <p:cNvPr id="118" name="Google Shape;118;p20"/>
          <p:cNvSpPr txBox="1"/>
          <p:nvPr>
            <p:ph idx="2" type="body"/>
          </p:nvPr>
        </p:nvSpPr>
        <p:spPr>
          <a:xfrm>
            <a:off x="4832400" y="3759425"/>
            <a:ext cx="3999900" cy="83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100"/>
              <a:t>Sanskrit original rendition of a part of the Rg Veda. Image Source: Wikipedia </a:t>
            </a:r>
            <a:endParaRPr sz="1100"/>
          </a:p>
        </p:txBody>
      </p:sp>
      <p:pic>
        <p:nvPicPr>
          <p:cNvPr id="119" name="Google Shape;119;p20"/>
          <p:cNvPicPr preferRelativeResize="0"/>
          <p:nvPr/>
        </p:nvPicPr>
        <p:blipFill>
          <a:blip r:embed="rId3">
            <a:alphaModFix/>
          </a:blip>
          <a:stretch>
            <a:fillRect/>
          </a:stretch>
        </p:blipFill>
        <p:spPr>
          <a:xfrm>
            <a:off x="5124232" y="315925"/>
            <a:ext cx="3416242" cy="327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Language</a:t>
            </a:r>
            <a:endParaRPr/>
          </a:p>
        </p:txBody>
      </p:sp>
      <p:sp>
        <p:nvSpPr>
          <p:cNvPr id="125" name="Google Shape;125;p21"/>
          <p:cNvSpPr txBox="1"/>
          <p:nvPr>
            <p:ph idx="1" type="body"/>
          </p:nvPr>
        </p:nvSpPr>
        <p:spPr>
          <a:xfrm>
            <a:off x="311700" y="1225225"/>
            <a:ext cx="39999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200">
                <a:solidFill>
                  <a:srgbClr val="0000FF"/>
                </a:solidFill>
              </a:rPr>
              <a:t>Word Orders</a:t>
            </a:r>
            <a:endParaRPr sz="1200">
              <a:solidFill>
                <a:srgbClr val="0000FF"/>
              </a:solidFill>
            </a:endParaRPr>
          </a:p>
          <a:p>
            <a:pPr indent="0" lvl="0" marL="0" rtl="0" algn="l">
              <a:spcBef>
                <a:spcPts val="1200"/>
              </a:spcBef>
              <a:spcAft>
                <a:spcPts val="0"/>
              </a:spcAft>
              <a:buNone/>
            </a:pPr>
            <a:r>
              <a:rPr lang="en-GB" sz="1200"/>
              <a:t>Word morphological forms to indicate role played by the word in a sentence (Karka) gives the property of </a:t>
            </a:r>
            <a:r>
              <a:rPr i="1" lang="en-GB" sz="1200">
                <a:solidFill>
                  <a:srgbClr val="0000FF"/>
                </a:solidFill>
              </a:rPr>
              <a:t>free word order</a:t>
            </a:r>
            <a:r>
              <a:rPr lang="en-GB" sz="1200"/>
              <a:t> for most Indian languages. </a:t>
            </a:r>
            <a:endParaRPr sz="1200"/>
          </a:p>
          <a:p>
            <a:pPr indent="0" lvl="0" marL="0" rtl="0" algn="l">
              <a:spcBef>
                <a:spcPts val="1200"/>
              </a:spcBef>
              <a:spcAft>
                <a:spcPts val="0"/>
              </a:spcAft>
              <a:buNone/>
            </a:pPr>
            <a:r>
              <a:rPr lang="en-GB" sz="1200"/>
              <a:t>Because of this, words can be written in any order without changing the meaning of the sentence (but may alter the relative emphasis). </a:t>
            </a:r>
            <a:endParaRPr sz="1200"/>
          </a:p>
          <a:p>
            <a:pPr indent="0" lvl="0" marL="0" rtl="0" algn="l">
              <a:spcBef>
                <a:spcPts val="1200"/>
              </a:spcBef>
              <a:spcAft>
                <a:spcPts val="0"/>
              </a:spcAft>
              <a:buNone/>
            </a:pPr>
            <a:r>
              <a:rPr lang="en-GB" sz="1200"/>
              <a:t>Example: </a:t>
            </a:r>
            <a:endParaRPr sz="1200"/>
          </a:p>
          <a:p>
            <a:pPr indent="0" lvl="0" marL="0" rtl="0" algn="l">
              <a:spcBef>
                <a:spcPts val="1200"/>
              </a:spcBef>
              <a:spcAft>
                <a:spcPts val="0"/>
              </a:spcAft>
              <a:buNone/>
            </a:pPr>
            <a:r>
              <a:rPr lang="en-GB" sz="1200"/>
              <a:t>श्यामने सूरजको बधाई दिया</a:t>
            </a:r>
            <a:endParaRPr sz="1200"/>
          </a:p>
          <a:p>
            <a:pPr indent="0" lvl="0" marL="0" rtl="0" algn="l">
              <a:spcBef>
                <a:spcPts val="1200"/>
              </a:spcBef>
              <a:spcAft>
                <a:spcPts val="0"/>
              </a:spcAft>
              <a:buNone/>
            </a:pPr>
            <a:r>
              <a:rPr lang="en-GB" sz="1200"/>
              <a:t>सूरजको श्यामने बधाई दिया</a:t>
            </a:r>
            <a:endParaRPr sz="1200"/>
          </a:p>
          <a:p>
            <a:pPr indent="0" lvl="0" marL="0" rtl="0" algn="l">
              <a:spcBef>
                <a:spcPts val="1200"/>
              </a:spcBef>
              <a:spcAft>
                <a:spcPts val="1200"/>
              </a:spcAft>
              <a:buClr>
                <a:schemeClr val="dk1"/>
              </a:buClr>
              <a:buSzPts val="1100"/>
              <a:buFont typeface="Arial"/>
              <a:buNone/>
            </a:pPr>
            <a:r>
              <a:rPr lang="en-GB" sz="1200"/>
              <a:t>बधाई सूरजको श्यामने दिया</a:t>
            </a:r>
            <a:endParaRPr sz="1200"/>
          </a:p>
        </p:txBody>
      </p:sp>
      <p:sp>
        <p:nvSpPr>
          <p:cNvPr id="126" name="Google Shape;126;p21"/>
          <p:cNvSpPr txBox="1"/>
          <p:nvPr>
            <p:ph idx="2" type="body"/>
          </p:nvPr>
        </p:nvSpPr>
        <p:spPr>
          <a:xfrm>
            <a:off x="4832400" y="1453825"/>
            <a:ext cx="3999900" cy="366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t>In languages like English, word orders are more restricted, and appear mostly in the following form (active voice): </a:t>
            </a:r>
            <a:endParaRPr sz="1200"/>
          </a:p>
          <a:p>
            <a:pPr indent="0" lvl="0" marL="457200" rtl="0" algn="l">
              <a:spcBef>
                <a:spcPts val="1200"/>
              </a:spcBef>
              <a:spcAft>
                <a:spcPts val="0"/>
              </a:spcAft>
              <a:buNone/>
            </a:pPr>
            <a:r>
              <a:rPr lang="en-GB" sz="1200"/>
              <a:t>Subject -- Verb (Predicate) -- Object</a:t>
            </a:r>
            <a:endParaRPr sz="1200"/>
          </a:p>
          <a:p>
            <a:pPr indent="0" lvl="0" marL="0" rtl="0" algn="l">
              <a:spcBef>
                <a:spcPts val="1200"/>
              </a:spcBef>
              <a:spcAft>
                <a:spcPts val="0"/>
              </a:spcAft>
              <a:buNone/>
            </a:pPr>
            <a:r>
              <a:rPr lang="en-GB" sz="1200"/>
              <a:t>Example: </a:t>
            </a:r>
            <a:endParaRPr sz="1200"/>
          </a:p>
          <a:p>
            <a:pPr indent="0" lvl="0" marL="0" rtl="0" algn="l">
              <a:spcBef>
                <a:spcPts val="1200"/>
              </a:spcBef>
              <a:spcAft>
                <a:spcPts val="0"/>
              </a:spcAft>
              <a:buNone/>
            </a:pPr>
            <a:r>
              <a:rPr lang="en-GB" sz="1200"/>
              <a:t>   Shyam complimented Soora</a:t>
            </a:r>
            <a:endParaRPr sz="1200"/>
          </a:p>
          <a:p>
            <a:pPr indent="0" lvl="0" marL="0" rtl="0" algn="l">
              <a:spcBef>
                <a:spcPts val="1200"/>
              </a:spcBef>
              <a:spcAft>
                <a:spcPts val="0"/>
              </a:spcAft>
              <a:buNone/>
            </a:pPr>
            <a:r>
              <a:rPr lang="en-GB" sz="1200"/>
              <a:t>					Subject</a:t>
            </a:r>
            <a:endParaRPr sz="1200"/>
          </a:p>
          <a:p>
            <a:pPr indent="0" lvl="0" marL="0" rtl="0" algn="l">
              <a:spcBef>
                <a:spcPts val="1200"/>
              </a:spcBef>
              <a:spcAft>
                <a:spcPts val="0"/>
              </a:spcAft>
              <a:buNone/>
            </a:pPr>
            <a:r>
              <a:rPr lang="en-GB" sz="1200"/>
              <a:t>					Verb</a:t>
            </a:r>
            <a:endParaRPr sz="1200"/>
          </a:p>
          <a:p>
            <a:pPr indent="0" lvl="0" marL="0" rtl="0" algn="l">
              <a:spcBef>
                <a:spcPts val="1200"/>
              </a:spcBef>
              <a:spcAft>
                <a:spcPts val="1200"/>
              </a:spcAft>
              <a:buNone/>
            </a:pPr>
            <a:r>
              <a:rPr lang="en-GB" sz="1200"/>
              <a:t>					Object</a:t>
            </a:r>
            <a:endParaRPr sz="1200"/>
          </a:p>
        </p:txBody>
      </p:sp>
      <p:cxnSp>
        <p:nvCxnSpPr>
          <p:cNvPr id="127" name="Google Shape;127;p21"/>
          <p:cNvCxnSpPr/>
          <p:nvPr/>
        </p:nvCxnSpPr>
        <p:spPr>
          <a:xfrm>
            <a:off x="5238750" y="3341375"/>
            <a:ext cx="1803300" cy="199800"/>
          </a:xfrm>
          <a:prstGeom prst="bentConnector3">
            <a:avLst>
              <a:gd fmla="val -55" name="adj1"/>
            </a:avLst>
          </a:prstGeom>
          <a:noFill/>
          <a:ln cap="flat" cmpd="sng" w="9525">
            <a:solidFill>
              <a:schemeClr val="dk2"/>
            </a:solidFill>
            <a:prstDash val="solid"/>
            <a:round/>
            <a:headEnd len="med" w="med" type="none"/>
            <a:tailEnd len="med" w="med" type="none"/>
          </a:ln>
        </p:spPr>
      </p:cxnSp>
      <p:cxnSp>
        <p:nvCxnSpPr>
          <p:cNvPr id="128" name="Google Shape;128;p21"/>
          <p:cNvCxnSpPr/>
          <p:nvPr/>
        </p:nvCxnSpPr>
        <p:spPr>
          <a:xfrm>
            <a:off x="6038850" y="3379475"/>
            <a:ext cx="949200" cy="484800"/>
          </a:xfrm>
          <a:prstGeom prst="bentConnector3">
            <a:avLst>
              <a:gd fmla="val -703" name="adj1"/>
            </a:avLst>
          </a:prstGeom>
          <a:noFill/>
          <a:ln cap="flat" cmpd="sng" w="9525">
            <a:solidFill>
              <a:schemeClr val="dk2"/>
            </a:solidFill>
            <a:prstDash val="solid"/>
            <a:round/>
            <a:headEnd len="med" w="med" type="none"/>
            <a:tailEnd len="med" w="med" type="none"/>
          </a:ln>
        </p:spPr>
      </p:cxnSp>
      <p:cxnSp>
        <p:nvCxnSpPr>
          <p:cNvPr id="129" name="Google Shape;129;p21"/>
          <p:cNvCxnSpPr/>
          <p:nvPr/>
        </p:nvCxnSpPr>
        <p:spPr>
          <a:xfrm flipH="1" rot="-5400000">
            <a:off x="6420900" y="3633725"/>
            <a:ext cx="859500" cy="274800"/>
          </a:xfrm>
          <a:prstGeom prst="bentConnector3">
            <a:avLst>
              <a:gd fmla="val 10627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